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4350" r:id="rId6"/>
  </p:sldMasterIdLst>
  <p:notesMasterIdLst>
    <p:notesMasterId r:id="rId22"/>
  </p:notesMasterIdLst>
  <p:handoutMasterIdLst>
    <p:handoutMasterId r:id="rId23"/>
  </p:handoutMasterIdLst>
  <p:sldIdLst>
    <p:sldId id="498" r:id="rId7"/>
    <p:sldId id="474" r:id="rId8"/>
    <p:sldId id="509" r:id="rId9"/>
    <p:sldId id="510" r:id="rId10"/>
    <p:sldId id="475" r:id="rId11"/>
    <p:sldId id="505" r:id="rId12"/>
    <p:sldId id="539" r:id="rId13"/>
    <p:sldId id="540" r:id="rId14"/>
    <p:sldId id="541" r:id="rId15"/>
    <p:sldId id="542" r:id="rId16"/>
    <p:sldId id="543" r:id="rId17"/>
    <p:sldId id="544" r:id="rId18"/>
    <p:sldId id="545" r:id="rId19"/>
    <p:sldId id="548" r:id="rId20"/>
    <p:sldId id="547" r:id="rId21"/>
  </p:sldIdLst>
  <p:sldSz cx="9144000" cy="6858000" type="screen4x3"/>
  <p:notesSz cx="7010400" cy="9296400"/>
  <p:defaultTextStyle>
    <a:defPPr>
      <a:defRPr lang="en-US"/>
    </a:defPPr>
    <a:lvl1pPr algn="l" defTabSz="816075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06797" indent="307578" algn="l" defTabSz="816075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816075" indent="612677" algn="l" defTabSz="816075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222872" indent="920255" algn="l" defTabSz="816075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632148" indent="1225352" algn="l" defTabSz="816075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3571875" algn="l" defTabSz="1428750" rtl="0" eaLnBrk="1" latinLnBrk="0" hangingPunct="1"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4286250" algn="l" defTabSz="1428750" rtl="0" eaLnBrk="1" latinLnBrk="0" hangingPunct="1"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5000625" algn="l" defTabSz="1428750" rtl="0" eaLnBrk="1" latinLnBrk="0" hangingPunct="1"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5715000" algn="l" defTabSz="1428750" rtl="0" eaLnBrk="1" latinLnBrk="0" hangingPunct="1"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7">
          <p15:clr>
            <a:srgbClr val="A4A3A4"/>
          </p15:clr>
        </p15:guide>
        <p15:guide id="2" pos="1843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928">
          <p15:clr>
            <a:srgbClr val="A4A3A4"/>
          </p15:clr>
        </p15:guide>
        <p15:guide id="4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dric, Bo" initials="RB" lastIdx="87" clrIdx="0">
    <p:extLst/>
  </p:cmAuthor>
  <p:cmAuthor id="2" name="Sisto, Joe" initials="SJ" lastIdx="3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A63E"/>
    <a:srgbClr val="538C3F"/>
    <a:srgbClr val="EC8383"/>
    <a:srgbClr val="D5D8D7"/>
    <a:srgbClr val="80A63F"/>
    <a:srgbClr val="B5C8E5"/>
    <a:srgbClr val="6991CB"/>
    <a:srgbClr val="6F6F6F"/>
    <a:srgbClr val="0B2D4B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05" autoAdjust="0"/>
    <p:restoredTop sz="89550" autoAdjust="0"/>
  </p:normalViewPr>
  <p:slideViewPr>
    <p:cSldViewPr snapToGrid="0">
      <p:cViewPr>
        <p:scale>
          <a:sx n="126" d="100"/>
          <a:sy n="126" d="100"/>
        </p:scale>
        <p:origin x="408" y="-16"/>
      </p:cViewPr>
      <p:guideLst>
        <p:guide orient="horz" pos="1037"/>
        <p:guide pos="1843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222" y="84"/>
      </p:cViewPr>
      <p:guideLst>
        <p:guide orient="horz" pos="2880"/>
        <p:guide pos="2160"/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54D9EF4-527C-4008-A201-85972D50F189}" type="datetimeFigureOut">
              <a:rPr lang="en-US"/>
              <a:pPr>
                <a:defRPr/>
              </a:pPr>
              <a:t>7/17/17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D9A6D8E-0CA4-47F4-84E2-221D38CAD9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707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1A65EAC-9B55-4835-A6B7-D6B88F420724}" type="datetimeFigureOut">
              <a:rPr lang="en-US"/>
              <a:pPr>
                <a:defRPr/>
              </a:pPr>
              <a:t>7/17/17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BDA4574-1DD2-45BB-A096-00DA38308E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338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14375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2875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43125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85750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571875" algn="l" defTabSz="142875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286250" algn="l" defTabSz="142875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000625" algn="l" defTabSz="142875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715000" algn="l" defTabSz="142875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924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2" cy="1162051"/>
          </a:xfrm>
          <a:prstGeom prst="rect">
            <a:avLst/>
          </a:prstGeom>
        </p:spPr>
        <p:txBody>
          <a:bodyPr lIns="142875" tIns="71438" rIns="142875" bIns="71438" anchor="t"/>
          <a:lstStyle>
            <a:lvl1pPr algn="l">
              <a:defRPr sz="2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2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800"/>
            </a:lvl1pPr>
            <a:lvl2pPr>
              <a:defRPr sz="2500"/>
            </a:lvl2pPr>
            <a:lvl3pPr>
              <a:defRPr sz="22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2" cy="4691064"/>
          </a:xfrm>
          <a:prstGeom prst="rect">
            <a:avLst/>
          </a:prstGeom>
        </p:spPr>
        <p:txBody>
          <a:bodyPr lIns="142875" tIns="71438" rIns="142875" bIns="71438"/>
          <a:lstStyle>
            <a:lvl1pPr marL="0" indent="0">
              <a:buNone/>
              <a:defRPr sz="1300"/>
            </a:lvl1pPr>
            <a:lvl2pPr marL="408194" indent="0">
              <a:buNone/>
              <a:defRPr sz="1100"/>
            </a:lvl2pPr>
            <a:lvl3pPr marL="816388" indent="0">
              <a:buNone/>
              <a:defRPr sz="900"/>
            </a:lvl3pPr>
            <a:lvl4pPr marL="1224581" indent="0">
              <a:buNone/>
              <a:defRPr sz="800"/>
            </a:lvl4pPr>
            <a:lvl5pPr marL="1632775" indent="0">
              <a:buNone/>
              <a:defRPr sz="800"/>
            </a:lvl5pPr>
            <a:lvl6pPr marL="2040969" indent="0">
              <a:buNone/>
              <a:defRPr sz="800"/>
            </a:lvl6pPr>
            <a:lvl7pPr marL="2449163" indent="0">
              <a:buNone/>
              <a:defRPr sz="800"/>
            </a:lvl7pPr>
            <a:lvl8pPr marL="2857358" indent="0">
              <a:buNone/>
              <a:defRPr sz="800"/>
            </a:lvl8pPr>
            <a:lvl9pPr marL="326555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3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1018573"/>
            <a:ext cx="8229601" cy="5107594"/>
          </a:xfrm>
          <a:prstGeom prst="rect">
            <a:avLst/>
          </a:prstGeom>
        </p:spPr>
        <p:txBody>
          <a:bodyPr vert="eaVert" lIns="142875" tIns="71438" rIns="142875" bIns="7143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8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o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186" y="1349406"/>
            <a:ext cx="8399780" cy="5040448"/>
          </a:xfrm>
          <a:prstGeom prst="rect">
            <a:avLst/>
          </a:prstGeom>
        </p:spPr>
        <p:txBody>
          <a:bodyPr/>
          <a:lstStyle>
            <a:lvl1pPr>
              <a:defRPr lang="en-US" sz="1800" kern="1200" dirty="0" smtClean="0">
                <a:solidFill>
                  <a:srgbClr val="424A53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>
              <a:defRPr sz="1600">
                <a:solidFill>
                  <a:srgbClr val="424A53"/>
                </a:solidFill>
              </a:defRPr>
            </a:lvl2pPr>
            <a:lvl3pPr>
              <a:defRPr sz="1400">
                <a:solidFill>
                  <a:srgbClr val="424A53"/>
                </a:solidFill>
              </a:defRPr>
            </a:lvl3pPr>
            <a:lvl4pPr>
              <a:defRPr sz="1200">
                <a:solidFill>
                  <a:srgbClr val="424A53"/>
                </a:solidFill>
              </a:defRPr>
            </a:lvl4pPr>
            <a:lvl5pPr>
              <a:defRPr sz="1200">
                <a:solidFill>
                  <a:srgbClr val="424A5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915" y="6532473"/>
            <a:ext cx="468085" cy="308069"/>
          </a:xfrm>
          <a:prstGeom prst="rect">
            <a:avLst/>
          </a:prstGeom>
        </p:spPr>
        <p:txBody>
          <a:bodyPr/>
          <a:lstStyle>
            <a:lvl1pPr>
              <a:defRPr sz="1050" b="0">
                <a:solidFill>
                  <a:srgbClr val="989898"/>
                </a:solidFill>
              </a:defRPr>
            </a:lvl1pPr>
          </a:lstStyle>
          <a:p>
            <a:fld id="{38DA0552-2A9E-422C-AE75-E73E6BFC0C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7316" y="0"/>
            <a:ext cx="9151315" cy="115410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755105"/>
            <a:ext cx="8229602" cy="54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600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1" y="274639"/>
            <a:ext cx="2057400" cy="5851525"/>
          </a:xfrm>
          <a:prstGeom prst="rect">
            <a:avLst/>
          </a:prstGeom>
        </p:spPr>
        <p:txBody>
          <a:bodyPr vert="eaVert" lIns="142875" tIns="71438" rIns="142875" bIns="71438"/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  <a:prstGeom prst="rect">
            <a:avLst/>
          </a:prstGeom>
        </p:spPr>
        <p:txBody>
          <a:bodyPr vert="eaVert" lIns="142875" tIns="71438" rIns="142875" bIns="7143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2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/>
          <p:cNvGrpSpPr>
            <a:grpSpLocks/>
          </p:cNvGrpSpPr>
          <p:nvPr userDrawn="1"/>
        </p:nvGrpSpPr>
        <p:grpSpPr bwMode="auto">
          <a:xfrm>
            <a:off x="635070" y="1190397"/>
            <a:ext cx="7908593" cy="330665"/>
            <a:chOff x="406400" y="571500"/>
            <a:chExt cx="2489200" cy="1587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412646" y="571500"/>
              <a:ext cx="2482954" cy="158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06400" y="571500"/>
              <a:ext cx="62464" cy="158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635070" y="1716155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6"/>
          <p:cNvSpPr txBox="1">
            <a:spLocks noChangeArrowheads="1"/>
          </p:cNvSpPr>
          <p:nvPr userDrawn="1"/>
        </p:nvSpPr>
        <p:spPr bwMode="auto">
          <a:xfrm>
            <a:off x="1041910" y="1693007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sz="1400" dirty="0">
                <a:solidFill>
                  <a:srgbClr val="C0BE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COMPANY</a:t>
            </a:r>
          </a:p>
        </p:txBody>
      </p:sp>
      <p:sp>
        <p:nvSpPr>
          <p:cNvPr id="8" name="TextBox 66"/>
          <p:cNvSpPr txBox="1">
            <a:spLocks noChangeArrowheads="1"/>
          </p:cNvSpPr>
          <p:nvPr userDrawn="1"/>
        </p:nvSpPr>
        <p:spPr bwMode="auto">
          <a:xfrm>
            <a:off x="1041910" y="1964154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John Doe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35069" y="1716155"/>
            <a:ext cx="496148" cy="634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66"/>
          <p:cNvSpPr txBox="1">
            <a:spLocks noChangeArrowheads="1"/>
          </p:cNvSpPr>
          <p:nvPr userDrawn="1"/>
        </p:nvSpPr>
        <p:spPr bwMode="auto">
          <a:xfrm>
            <a:off x="590416" y="1775677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54915" y="2506444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66"/>
          <p:cNvSpPr txBox="1">
            <a:spLocks noChangeArrowheads="1"/>
          </p:cNvSpPr>
          <p:nvPr userDrawn="1"/>
        </p:nvSpPr>
        <p:spPr bwMode="auto">
          <a:xfrm>
            <a:off x="1041910" y="2483299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z="1400" dirty="0">
                <a:solidFill>
                  <a:srgbClr val="C0BE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</a:t>
            </a:r>
          </a:p>
        </p:txBody>
      </p:sp>
      <p:sp>
        <p:nvSpPr>
          <p:cNvPr id="13" name="TextBox 66"/>
          <p:cNvSpPr txBox="1">
            <a:spLocks noChangeArrowheads="1"/>
          </p:cNvSpPr>
          <p:nvPr userDrawn="1"/>
        </p:nvSpPr>
        <p:spPr bwMode="auto">
          <a:xfrm>
            <a:off x="1041910" y="2754444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John Doe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35069" y="2506444"/>
            <a:ext cx="496148" cy="634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66"/>
          <p:cNvSpPr txBox="1">
            <a:spLocks noChangeArrowheads="1"/>
          </p:cNvSpPr>
          <p:nvPr userDrawn="1"/>
        </p:nvSpPr>
        <p:spPr bwMode="auto">
          <a:xfrm>
            <a:off x="590416" y="2565965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54915" y="3300040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66"/>
          <p:cNvSpPr txBox="1">
            <a:spLocks noChangeArrowheads="1"/>
          </p:cNvSpPr>
          <p:nvPr userDrawn="1"/>
        </p:nvSpPr>
        <p:spPr bwMode="auto">
          <a:xfrm>
            <a:off x="1041910" y="3276896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z="1400" dirty="0">
                <a:solidFill>
                  <a:srgbClr val="C0BE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/ PORTFOLIO</a:t>
            </a:r>
          </a:p>
        </p:txBody>
      </p:sp>
      <p:sp>
        <p:nvSpPr>
          <p:cNvPr id="18" name="TextBox 66"/>
          <p:cNvSpPr txBox="1">
            <a:spLocks noChangeArrowheads="1"/>
          </p:cNvSpPr>
          <p:nvPr userDrawn="1"/>
        </p:nvSpPr>
        <p:spPr bwMode="auto">
          <a:xfrm>
            <a:off x="1041910" y="3548042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John Doe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35069" y="3300040"/>
            <a:ext cx="496148" cy="634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66"/>
          <p:cNvSpPr txBox="1">
            <a:spLocks noChangeArrowheads="1"/>
          </p:cNvSpPr>
          <p:nvPr userDrawn="1"/>
        </p:nvSpPr>
        <p:spPr bwMode="auto">
          <a:xfrm>
            <a:off x="590416" y="3356255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654915" y="4090332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66"/>
          <p:cNvSpPr txBox="1">
            <a:spLocks noChangeArrowheads="1"/>
          </p:cNvSpPr>
          <p:nvPr userDrawn="1"/>
        </p:nvSpPr>
        <p:spPr bwMode="auto">
          <a:xfrm>
            <a:off x="1041910" y="4067185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CASE </a:t>
            </a:r>
            <a:r>
              <a:rPr lang="en-US" sz="1400" dirty="0">
                <a:solidFill>
                  <a:srgbClr val="C0BE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STUDY</a:t>
            </a:r>
          </a:p>
        </p:txBody>
      </p:sp>
      <p:sp>
        <p:nvSpPr>
          <p:cNvPr id="23" name="TextBox 66"/>
          <p:cNvSpPr txBox="1">
            <a:spLocks noChangeArrowheads="1"/>
          </p:cNvSpPr>
          <p:nvPr userDrawn="1"/>
        </p:nvSpPr>
        <p:spPr bwMode="auto">
          <a:xfrm>
            <a:off x="1041910" y="4338331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John Doe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635069" y="4090332"/>
            <a:ext cx="496148" cy="634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66"/>
          <p:cNvSpPr txBox="1">
            <a:spLocks noChangeArrowheads="1"/>
          </p:cNvSpPr>
          <p:nvPr userDrawn="1"/>
        </p:nvSpPr>
        <p:spPr bwMode="auto">
          <a:xfrm>
            <a:off x="590416" y="4149854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654915" y="4874009"/>
            <a:ext cx="3889797" cy="6381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66"/>
          <p:cNvSpPr txBox="1">
            <a:spLocks noChangeArrowheads="1"/>
          </p:cNvSpPr>
          <p:nvPr userDrawn="1"/>
        </p:nvSpPr>
        <p:spPr bwMode="auto">
          <a:xfrm>
            <a:off x="1041910" y="4850863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z="1400" dirty="0">
                <a:solidFill>
                  <a:srgbClr val="C0BE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</a:p>
        </p:txBody>
      </p:sp>
      <p:sp>
        <p:nvSpPr>
          <p:cNvPr id="28" name="TextBox 66"/>
          <p:cNvSpPr txBox="1">
            <a:spLocks noChangeArrowheads="1"/>
          </p:cNvSpPr>
          <p:nvPr userDrawn="1"/>
        </p:nvSpPr>
        <p:spPr bwMode="auto">
          <a:xfrm>
            <a:off x="1041910" y="5125315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John Doe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635069" y="4874009"/>
            <a:ext cx="496148" cy="638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66"/>
          <p:cNvSpPr txBox="1">
            <a:spLocks noChangeArrowheads="1"/>
          </p:cNvSpPr>
          <p:nvPr userDrawn="1"/>
        </p:nvSpPr>
        <p:spPr bwMode="auto">
          <a:xfrm>
            <a:off x="590416" y="4933529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05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4673710" y="1716155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66"/>
          <p:cNvSpPr txBox="1">
            <a:spLocks noChangeArrowheads="1"/>
          </p:cNvSpPr>
          <p:nvPr userDrawn="1"/>
        </p:nvSpPr>
        <p:spPr bwMode="auto">
          <a:xfrm>
            <a:off x="5060705" y="1693007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COFFEE </a:t>
            </a:r>
            <a:r>
              <a:rPr lang="en-US" sz="1400" dirty="0">
                <a:solidFill>
                  <a:srgbClr val="C0BE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</a:t>
            </a:r>
          </a:p>
        </p:txBody>
      </p:sp>
      <p:sp>
        <p:nvSpPr>
          <p:cNvPr id="33" name="TextBox 66"/>
          <p:cNvSpPr txBox="1">
            <a:spLocks noChangeArrowheads="1"/>
          </p:cNvSpPr>
          <p:nvPr userDrawn="1"/>
        </p:nvSpPr>
        <p:spPr bwMode="auto">
          <a:xfrm>
            <a:off x="5060705" y="1964154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Everyone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4653864" y="1716155"/>
            <a:ext cx="496148" cy="634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66"/>
          <p:cNvSpPr txBox="1">
            <a:spLocks noChangeArrowheads="1"/>
          </p:cNvSpPr>
          <p:nvPr userDrawn="1"/>
        </p:nvSpPr>
        <p:spPr bwMode="auto">
          <a:xfrm>
            <a:off x="4609211" y="1775677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06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4673710" y="2506444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Box 66"/>
          <p:cNvSpPr txBox="1">
            <a:spLocks noChangeArrowheads="1"/>
          </p:cNvSpPr>
          <p:nvPr userDrawn="1"/>
        </p:nvSpPr>
        <p:spPr bwMode="auto">
          <a:xfrm>
            <a:off x="5060705" y="2483299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z="1400" dirty="0">
                <a:solidFill>
                  <a:srgbClr val="C0BE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</a:p>
        </p:txBody>
      </p:sp>
      <p:sp>
        <p:nvSpPr>
          <p:cNvPr id="38" name="TextBox 66"/>
          <p:cNvSpPr txBox="1">
            <a:spLocks noChangeArrowheads="1"/>
          </p:cNvSpPr>
          <p:nvPr userDrawn="1"/>
        </p:nvSpPr>
        <p:spPr bwMode="auto">
          <a:xfrm>
            <a:off x="5060705" y="2754444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John Doe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4653864" y="2506444"/>
            <a:ext cx="496148" cy="634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66"/>
          <p:cNvSpPr txBox="1">
            <a:spLocks noChangeArrowheads="1"/>
          </p:cNvSpPr>
          <p:nvPr userDrawn="1"/>
        </p:nvSpPr>
        <p:spPr bwMode="auto">
          <a:xfrm>
            <a:off x="4609211" y="2565965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07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4673710" y="3300040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66"/>
          <p:cNvSpPr txBox="1">
            <a:spLocks noChangeArrowheads="1"/>
          </p:cNvSpPr>
          <p:nvPr userDrawn="1"/>
        </p:nvSpPr>
        <p:spPr bwMode="auto">
          <a:xfrm>
            <a:off x="5060705" y="3276896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1400" dirty="0">
                <a:solidFill>
                  <a:srgbClr val="C0BE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STATISTICS</a:t>
            </a:r>
          </a:p>
        </p:txBody>
      </p:sp>
      <p:sp>
        <p:nvSpPr>
          <p:cNvPr id="43" name="TextBox 66"/>
          <p:cNvSpPr txBox="1">
            <a:spLocks noChangeArrowheads="1"/>
          </p:cNvSpPr>
          <p:nvPr userDrawn="1"/>
        </p:nvSpPr>
        <p:spPr bwMode="auto">
          <a:xfrm>
            <a:off x="5060705" y="3548042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John Doe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653864" y="3300040"/>
            <a:ext cx="496148" cy="634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66"/>
          <p:cNvSpPr txBox="1">
            <a:spLocks noChangeArrowheads="1"/>
          </p:cNvSpPr>
          <p:nvPr userDrawn="1"/>
        </p:nvSpPr>
        <p:spPr bwMode="auto">
          <a:xfrm>
            <a:off x="4609211" y="3356255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08</a:t>
            </a:r>
          </a:p>
        </p:txBody>
      </p:sp>
      <p:sp>
        <p:nvSpPr>
          <p:cNvPr id="46" name="Rectangle 45"/>
          <p:cNvSpPr/>
          <p:nvPr userDrawn="1"/>
        </p:nvSpPr>
        <p:spPr>
          <a:xfrm>
            <a:off x="4653865" y="4090332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66"/>
          <p:cNvSpPr txBox="1">
            <a:spLocks noChangeArrowheads="1"/>
          </p:cNvSpPr>
          <p:nvPr userDrawn="1"/>
        </p:nvSpPr>
        <p:spPr bwMode="auto">
          <a:xfrm>
            <a:off x="5060705" y="4067185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CONTACT </a:t>
            </a:r>
            <a:r>
              <a:rPr lang="en-US" sz="1400" dirty="0">
                <a:solidFill>
                  <a:srgbClr val="C0BE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</a:t>
            </a:r>
          </a:p>
        </p:txBody>
      </p:sp>
      <p:sp>
        <p:nvSpPr>
          <p:cNvPr id="48" name="TextBox 66"/>
          <p:cNvSpPr txBox="1">
            <a:spLocks noChangeArrowheads="1"/>
          </p:cNvSpPr>
          <p:nvPr userDrawn="1"/>
        </p:nvSpPr>
        <p:spPr bwMode="auto">
          <a:xfrm>
            <a:off x="5060705" y="4338331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John Doe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653864" y="4090332"/>
            <a:ext cx="496148" cy="634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Box 66"/>
          <p:cNvSpPr txBox="1">
            <a:spLocks noChangeArrowheads="1"/>
          </p:cNvSpPr>
          <p:nvPr userDrawn="1"/>
        </p:nvSpPr>
        <p:spPr bwMode="auto">
          <a:xfrm>
            <a:off x="4609211" y="4149854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09</a:t>
            </a:r>
          </a:p>
        </p:txBody>
      </p:sp>
      <p:sp>
        <p:nvSpPr>
          <p:cNvPr id="51" name="Rectangle 50"/>
          <p:cNvSpPr/>
          <p:nvPr userDrawn="1"/>
        </p:nvSpPr>
        <p:spPr>
          <a:xfrm>
            <a:off x="4653865" y="4874009"/>
            <a:ext cx="3889797" cy="6381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Box 66"/>
          <p:cNvSpPr txBox="1">
            <a:spLocks noChangeArrowheads="1"/>
          </p:cNvSpPr>
          <p:nvPr userDrawn="1"/>
        </p:nvSpPr>
        <p:spPr bwMode="auto">
          <a:xfrm>
            <a:off x="5060705" y="4850863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THANKS / </a:t>
            </a:r>
            <a:r>
              <a:rPr lang="en-US" sz="1400" dirty="0">
                <a:solidFill>
                  <a:srgbClr val="C0BE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ASK QUESTION</a:t>
            </a:r>
          </a:p>
        </p:txBody>
      </p:sp>
      <p:sp>
        <p:nvSpPr>
          <p:cNvPr id="53" name="TextBox 66"/>
          <p:cNvSpPr txBox="1">
            <a:spLocks noChangeArrowheads="1"/>
          </p:cNvSpPr>
          <p:nvPr userDrawn="1"/>
        </p:nvSpPr>
        <p:spPr bwMode="auto">
          <a:xfrm>
            <a:off x="5060705" y="5125315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John Doe</a:t>
            </a:r>
          </a:p>
        </p:txBody>
      </p:sp>
      <p:sp>
        <p:nvSpPr>
          <p:cNvPr id="54" name="Rectangle 53"/>
          <p:cNvSpPr/>
          <p:nvPr userDrawn="1"/>
        </p:nvSpPr>
        <p:spPr>
          <a:xfrm>
            <a:off x="4653864" y="4874009"/>
            <a:ext cx="496148" cy="638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TextBox 66"/>
          <p:cNvSpPr txBox="1">
            <a:spLocks noChangeArrowheads="1"/>
          </p:cNvSpPr>
          <p:nvPr userDrawn="1"/>
        </p:nvSpPr>
        <p:spPr bwMode="auto">
          <a:xfrm>
            <a:off x="4609211" y="4933529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56" name="TextBox 66"/>
          <p:cNvSpPr txBox="1">
            <a:spLocks noChangeArrowheads="1"/>
          </p:cNvSpPr>
          <p:nvPr userDrawn="1"/>
        </p:nvSpPr>
        <p:spPr bwMode="auto">
          <a:xfrm>
            <a:off x="754144" y="1190396"/>
            <a:ext cx="7290236" cy="330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0" rIns="142875" bIns="0" anchor="ctr">
            <a:no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3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DD MMMM </a:t>
            </a:r>
            <a:r>
              <a:rPr lang="en-US" sz="1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20XX |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>
                <a:solidFill>
                  <a:srgbClr val="C0BE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CompanyName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61" name="TextBox 60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Rectangle 62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92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500"/>
                            </p:stCondLst>
                            <p:childTnLst>
                              <p:par>
                                <p:cTn id="1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0"/>
                            </p:stCondLst>
                            <p:childTnLst>
                              <p:par>
                                <p:cTn id="1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500"/>
                            </p:stCondLst>
                            <p:childTnLst>
                              <p:par>
                                <p:cTn id="1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6500"/>
                            </p:stCondLst>
                            <p:childTnLst>
                              <p:par>
                                <p:cTn id="2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0" grpId="0"/>
      <p:bldP spid="11" grpId="0" animBg="1"/>
      <p:bldP spid="12" grpId="0"/>
      <p:bldP spid="13" grpId="0"/>
      <p:bldP spid="14" grpId="0" animBg="1"/>
      <p:bldP spid="15" grpId="0"/>
      <p:bldP spid="16" grpId="0" animBg="1"/>
      <p:bldP spid="17" grpId="0"/>
      <p:bldP spid="18" grpId="0"/>
      <p:bldP spid="19" grpId="0" animBg="1"/>
      <p:bldP spid="20" grpId="0"/>
      <p:bldP spid="21" grpId="0" animBg="1"/>
      <p:bldP spid="22" grpId="0"/>
      <p:bldP spid="23" grpId="0"/>
      <p:bldP spid="24" grpId="0" animBg="1"/>
      <p:bldP spid="25" grpId="0"/>
      <p:bldP spid="26" grpId="0" animBg="1"/>
      <p:bldP spid="27" grpId="0"/>
      <p:bldP spid="28" grpId="0"/>
      <p:bldP spid="29" grpId="0" animBg="1"/>
      <p:bldP spid="30" grpId="0"/>
      <p:bldP spid="31" grpId="0" animBg="1"/>
      <p:bldP spid="32" grpId="0"/>
      <p:bldP spid="33" grpId="0"/>
      <p:bldP spid="34" grpId="0" animBg="1"/>
      <p:bldP spid="35" grpId="0"/>
      <p:bldP spid="36" grpId="0" animBg="1"/>
      <p:bldP spid="37" grpId="0"/>
      <p:bldP spid="38" grpId="0"/>
      <p:bldP spid="39" grpId="0" animBg="1"/>
      <p:bldP spid="40" grpId="0"/>
      <p:bldP spid="41" grpId="0" animBg="1"/>
      <p:bldP spid="42" grpId="0"/>
      <p:bldP spid="43" grpId="0"/>
      <p:bldP spid="44" grpId="0" animBg="1"/>
      <p:bldP spid="45" grpId="0"/>
      <p:bldP spid="46" grpId="0" animBg="1"/>
      <p:bldP spid="47" grpId="0"/>
      <p:bldP spid="48" grpId="0"/>
      <p:bldP spid="49" grpId="0" animBg="1"/>
      <p:bldP spid="50" grpId="0"/>
      <p:bldP spid="51" grpId="0" animBg="1"/>
      <p:bldP spid="52" grpId="0"/>
      <p:bldP spid="53" grpId="0"/>
      <p:bldP spid="54" grpId="0" animBg="1"/>
      <p:bldP spid="55" grpId="0"/>
      <p:bldP spid="56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0483" y="3731827"/>
            <a:ext cx="8203412" cy="353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2159" y="1051560"/>
            <a:ext cx="3927007" cy="5180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0483" y="4156760"/>
            <a:ext cx="4261518" cy="202629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100" baseline="0"/>
            </a:lvl1pPr>
            <a:lvl2pPr marL="409278" indent="0">
              <a:buFontTx/>
              <a:buNone/>
              <a:defRPr sz="1100"/>
            </a:lvl2pPr>
            <a:lvl3pPr marL="816075" indent="0">
              <a:buFontTx/>
              <a:buNone/>
              <a:defRPr sz="1100"/>
            </a:lvl3pPr>
            <a:lvl4pPr marL="1222872" indent="0">
              <a:buFontTx/>
              <a:buNone/>
              <a:defRPr sz="1100"/>
            </a:lvl4pPr>
            <a:lvl5pPr marL="1632149" indent="0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Click to edit content for case study information.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2"/>
          </p:nvPr>
        </p:nvSpPr>
        <p:spPr>
          <a:xfrm>
            <a:off x="310482" y="3731827"/>
            <a:ext cx="4261518" cy="3429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09278" indent="0">
              <a:buFontTx/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816075" indent="0">
              <a:buFontTx/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222872" indent="0">
              <a:buFontTx/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632149" indent="0">
              <a:buFontTx/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2761" y="696279"/>
            <a:ext cx="8174932" cy="30448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1" y="19303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400" cap="all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2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ag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186" y="1349406"/>
            <a:ext cx="8399780" cy="5040448"/>
          </a:xfrm>
          <a:prstGeom prst="rect">
            <a:avLst/>
          </a:prstGeom>
        </p:spPr>
        <p:txBody>
          <a:bodyPr/>
          <a:lstStyle>
            <a:lvl1pPr>
              <a:defRPr lang="en-US" sz="1800" kern="1200" dirty="0" smtClean="0">
                <a:solidFill>
                  <a:srgbClr val="424A53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rgbClr val="424A53"/>
                </a:solidFill>
                <a:latin typeface="+mn-lt"/>
              </a:defRPr>
            </a:lvl2pPr>
            <a:lvl3pPr>
              <a:defRPr sz="1400">
                <a:solidFill>
                  <a:srgbClr val="424A53"/>
                </a:solidFill>
                <a:latin typeface="+mn-lt"/>
              </a:defRPr>
            </a:lvl3pPr>
            <a:lvl4pPr>
              <a:defRPr sz="1200">
                <a:solidFill>
                  <a:srgbClr val="424A53"/>
                </a:solidFill>
                <a:latin typeface="+mn-lt"/>
              </a:defRPr>
            </a:lvl4pPr>
            <a:lvl5pPr>
              <a:defRPr sz="1200">
                <a:solidFill>
                  <a:srgbClr val="424A53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915" y="6532473"/>
            <a:ext cx="468085" cy="308069"/>
          </a:xfrm>
          <a:prstGeom prst="rect">
            <a:avLst/>
          </a:prstGeom>
        </p:spPr>
        <p:txBody>
          <a:bodyPr/>
          <a:lstStyle>
            <a:lvl1pPr>
              <a:defRPr sz="1050" b="0">
                <a:solidFill>
                  <a:srgbClr val="989898"/>
                </a:solidFill>
                <a:latin typeface="Segoe UI" panose="020B0502040204020203" pitchFamily="34" charset="0"/>
              </a:defRPr>
            </a:lvl1pPr>
          </a:lstStyle>
          <a:p>
            <a:fld id="{38DA0552-2A9E-422C-AE75-E73E6BFC0C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6040" y="6574705"/>
            <a:ext cx="3530600" cy="283295"/>
          </a:xfrm>
          <a:prstGeom prst="rect">
            <a:avLst/>
          </a:prstGeom>
        </p:spPr>
        <p:txBody>
          <a:bodyPr/>
          <a:lstStyle>
            <a:lvl1pPr algn="r">
              <a:defRPr sz="700">
                <a:solidFill>
                  <a:srgbClr val="989898"/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741" y="193039"/>
            <a:ext cx="8305062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4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72862" y="833438"/>
            <a:ext cx="8285363" cy="4968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3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- Title, NO Tag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46" y="90972"/>
            <a:ext cx="8437506" cy="685800"/>
          </a:xfrm>
          <a:prstGeom prst="rect">
            <a:avLst/>
          </a:prstGeom>
        </p:spPr>
        <p:txBody>
          <a:bodyPr/>
          <a:lstStyle>
            <a:lvl1pPr>
              <a:defRPr lang="en-US" sz="2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186" y="1192566"/>
            <a:ext cx="8399780" cy="5197288"/>
          </a:xfrm>
          <a:prstGeom prst="rect">
            <a:avLst/>
          </a:prstGeom>
        </p:spPr>
        <p:txBody>
          <a:bodyPr/>
          <a:lstStyle>
            <a:lvl1pPr>
              <a:defRPr lang="en-US" sz="1800" kern="1200" dirty="0" smtClean="0">
                <a:solidFill>
                  <a:srgbClr val="424A53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>
              <a:defRPr sz="1600">
                <a:solidFill>
                  <a:srgbClr val="424A53"/>
                </a:solidFill>
              </a:defRPr>
            </a:lvl2pPr>
            <a:lvl3pPr>
              <a:defRPr sz="1400">
                <a:solidFill>
                  <a:srgbClr val="424A53"/>
                </a:solidFill>
              </a:defRPr>
            </a:lvl3pPr>
            <a:lvl4pPr>
              <a:defRPr sz="1200">
                <a:solidFill>
                  <a:srgbClr val="424A53"/>
                </a:solidFill>
              </a:defRPr>
            </a:lvl4pPr>
            <a:lvl5pPr>
              <a:defRPr sz="1200">
                <a:solidFill>
                  <a:srgbClr val="424A5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6328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- Title, Tag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46" y="90972"/>
            <a:ext cx="8437506" cy="685800"/>
          </a:xfrm>
          <a:prstGeom prst="rect">
            <a:avLst/>
          </a:prstGeom>
        </p:spPr>
        <p:txBody>
          <a:bodyPr/>
          <a:lstStyle>
            <a:lvl1pPr>
              <a:defRPr lang="en-US" sz="2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186" y="1192566"/>
            <a:ext cx="8399780" cy="5197288"/>
          </a:xfrm>
          <a:prstGeom prst="rect">
            <a:avLst/>
          </a:prstGeom>
        </p:spPr>
        <p:txBody>
          <a:bodyPr/>
          <a:lstStyle>
            <a:lvl1pPr>
              <a:defRPr lang="en-US" sz="1800" kern="1200" dirty="0" smtClean="0">
                <a:solidFill>
                  <a:srgbClr val="424A53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>
              <a:defRPr sz="1600">
                <a:solidFill>
                  <a:srgbClr val="424A53"/>
                </a:solidFill>
              </a:defRPr>
            </a:lvl2pPr>
            <a:lvl3pPr>
              <a:defRPr sz="1400">
                <a:solidFill>
                  <a:srgbClr val="424A53"/>
                </a:solidFill>
              </a:defRPr>
            </a:lvl3pPr>
            <a:lvl4pPr>
              <a:defRPr sz="1200">
                <a:solidFill>
                  <a:srgbClr val="424A53"/>
                </a:solidFill>
              </a:defRPr>
            </a:lvl4pPr>
            <a:lvl5pPr>
              <a:defRPr sz="1200">
                <a:solidFill>
                  <a:srgbClr val="424A5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384175" y="677291"/>
            <a:ext cx="8448675" cy="401638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b="0" i="1">
                <a:solidFill>
                  <a:srgbClr val="534949"/>
                </a:solidFill>
              </a:defRPr>
            </a:lvl1pPr>
            <a:lvl2pPr marL="284162" indent="0">
              <a:buFontTx/>
              <a:buNone/>
              <a:defRPr/>
            </a:lvl2pPr>
            <a:lvl3pPr marL="630237" indent="0">
              <a:buFontTx/>
              <a:buNone/>
              <a:defRPr/>
            </a:lvl3pPr>
            <a:lvl4pPr marL="974725" indent="0">
              <a:buFontTx/>
              <a:buNone/>
              <a:defRPr/>
            </a:lvl4pPr>
            <a:lvl5pPr marL="1260475" indent="0">
              <a:buFontTx/>
              <a:buNone/>
              <a:defRPr/>
            </a:lvl5pPr>
          </a:lstStyle>
          <a:p>
            <a:pPr lvl="0"/>
            <a:r>
              <a:rPr lang="en-US" dirty="0" err="1" smtClean="0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585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81761"/>
            <a:ext cx="8229601" cy="4744406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755105"/>
            <a:ext cx="8229602" cy="54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496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5100"/>
            <a:ext cx="8229600" cy="46910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6">
                  <a:lumMod val="75000"/>
                </a:schemeClr>
              </a:buCl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5000" y="64706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 dirty="0" smtClean="0"/>
              <a:t>Proprietary to Daugherty Business Solutions. For confidential review.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88827" y="6305323"/>
            <a:ext cx="468085" cy="365125"/>
          </a:xfrm>
          <a:prstGeom prst="rect">
            <a:avLst/>
          </a:prstGeom>
        </p:spPr>
        <p:txBody>
          <a:bodyPr/>
          <a:lstStyle/>
          <a:p>
            <a:fld id="{38DA0552-2A9E-422C-AE75-E73E6BFC0CC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green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81000" y="6190013"/>
            <a:ext cx="1469571" cy="667987"/>
          </a:xfrm>
          <a:prstGeom prst="rect">
            <a:avLst/>
          </a:prstGeom>
        </p:spPr>
      </p:pic>
      <p:pic>
        <p:nvPicPr>
          <p:cNvPr id="8" name="Picture 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5839" y="6389233"/>
            <a:ext cx="14478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BULLET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804919" y="6396265"/>
            <a:ext cx="200946" cy="19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62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755105"/>
            <a:ext cx="8229602" cy="54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0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" y="566"/>
            <a:ext cx="9143245" cy="685743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53" y="5174461"/>
            <a:ext cx="3810777" cy="36329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976112" y="795529"/>
            <a:ext cx="5723387" cy="1728216"/>
          </a:xfrm>
          <a:prstGeom prst="rect">
            <a:avLst/>
          </a:prstGeom>
        </p:spPr>
        <p:txBody>
          <a:bodyPr anchor="t"/>
          <a:lstStyle>
            <a:lvl1pPr>
              <a:defRPr lang="en-US" sz="2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76113" y="3733800"/>
            <a:ext cx="6167887" cy="605288"/>
          </a:xfrm>
          <a:prstGeom prst="rect">
            <a:avLst/>
          </a:prstGeom>
          <a:solidFill>
            <a:srgbClr val="9599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pic>
        <p:nvPicPr>
          <p:cNvPr id="23" name="Picture 22" descr="bulle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674853" y="5962995"/>
            <a:ext cx="154820" cy="1548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72" y="5958786"/>
            <a:ext cx="3633486" cy="162295"/>
          </a:xfrm>
          <a:prstGeom prst="rect">
            <a:avLst/>
          </a:prstGeom>
        </p:spPr>
      </p:pic>
      <p:sp>
        <p:nvSpPr>
          <p:cNvPr id="28" name="Rectangle 27"/>
          <p:cNvSpPr/>
          <p:nvPr userDrawn="1"/>
        </p:nvSpPr>
        <p:spPr>
          <a:xfrm>
            <a:off x="-1" y="3733800"/>
            <a:ext cx="2889849" cy="605288"/>
          </a:xfrm>
          <a:prstGeom prst="rect">
            <a:avLst/>
          </a:prstGeom>
          <a:solidFill>
            <a:srgbClr val="CCD1B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889849" cy="360273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76563" y="2843213"/>
            <a:ext cx="3378200" cy="7588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rgbClr val="4C4545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238125" y="4827588"/>
            <a:ext cx="2651125" cy="15462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Client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775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3"/>
            <a:ext cx="4038601" cy="4525963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500"/>
            </a:lvl1pPr>
            <a:lvl2pPr>
              <a:defRPr sz="22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600203"/>
            <a:ext cx="4038601" cy="4525963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500"/>
            </a:lvl1pPr>
            <a:lvl2pPr>
              <a:defRPr sz="22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755105"/>
            <a:ext cx="8229602" cy="54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9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  <a:solidFill>
            <a:schemeClr val="accent2"/>
          </a:solidFill>
        </p:spPr>
        <p:txBody>
          <a:bodyPr lIns="142875" tIns="71438" rIns="142875" bIns="71438" anchor="b"/>
          <a:lstStyle>
            <a:lvl1pPr marL="0" indent="0">
              <a:buNone/>
              <a:defRPr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08194" indent="0">
              <a:buNone/>
              <a:defRPr sz="1700" b="1"/>
            </a:lvl2pPr>
            <a:lvl3pPr marL="816388" indent="0">
              <a:buNone/>
              <a:defRPr sz="1600" b="1"/>
            </a:lvl3pPr>
            <a:lvl4pPr marL="1224581" indent="0">
              <a:buNone/>
              <a:defRPr sz="1400" b="1"/>
            </a:lvl4pPr>
            <a:lvl5pPr marL="1632775" indent="0">
              <a:buNone/>
              <a:defRPr sz="1400" b="1"/>
            </a:lvl5pPr>
            <a:lvl6pPr marL="2040969" indent="0">
              <a:buNone/>
              <a:defRPr sz="1400" b="1"/>
            </a:lvl6pPr>
            <a:lvl7pPr marL="2449163" indent="0">
              <a:buNone/>
              <a:defRPr sz="1400" b="1"/>
            </a:lvl7pPr>
            <a:lvl8pPr marL="2857358" indent="0">
              <a:buNone/>
              <a:defRPr sz="1400" b="1"/>
            </a:lvl8pPr>
            <a:lvl9pPr marL="32655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200"/>
            </a:lvl1pPr>
            <a:lvl2pPr>
              <a:defRPr sz="17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4" cy="639763"/>
          </a:xfrm>
          <a:prstGeom prst="rect">
            <a:avLst/>
          </a:prstGeom>
          <a:solidFill>
            <a:schemeClr val="accent2"/>
          </a:solidFill>
        </p:spPr>
        <p:txBody>
          <a:bodyPr lIns="142875" tIns="71438" rIns="142875" bIns="71438" anchor="b"/>
          <a:lstStyle>
            <a:lvl1pPr marL="0" indent="0">
              <a:buNone/>
              <a:defRPr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08194" indent="0">
              <a:buNone/>
              <a:defRPr sz="1700" b="1"/>
            </a:lvl2pPr>
            <a:lvl3pPr marL="816388" indent="0">
              <a:buNone/>
              <a:defRPr sz="1600" b="1"/>
            </a:lvl3pPr>
            <a:lvl4pPr marL="1224581" indent="0">
              <a:buNone/>
              <a:defRPr sz="1400" b="1"/>
            </a:lvl4pPr>
            <a:lvl5pPr marL="1632775" indent="0">
              <a:buNone/>
              <a:defRPr sz="1400" b="1"/>
            </a:lvl5pPr>
            <a:lvl6pPr marL="2040969" indent="0">
              <a:buNone/>
              <a:defRPr sz="1400" b="1"/>
            </a:lvl6pPr>
            <a:lvl7pPr marL="2449163" indent="0">
              <a:buNone/>
              <a:defRPr sz="1400" b="1"/>
            </a:lvl7pPr>
            <a:lvl8pPr marL="2857358" indent="0">
              <a:buNone/>
              <a:defRPr sz="1400" b="1"/>
            </a:lvl8pPr>
            <a:lvl9pPr marL="32655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4" cy="3951288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200"/>
            </a:lvl1pPr>
            <a:lvl2pPr>
              <a:defRPr sz="17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755105"/>
            <a:ext cx="8229602" cy="54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5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6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755105"/>
            <a:ext cx="8229602" cy="54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50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9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81761"/>
            <a:ext cx="8229601" cy="4744406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755105"/>
            <a:ext cx="8229602" cy="54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190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81761"/>
            <a:ext cx="8229601" cy="4744406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755105"/>
            <a:ext cx="8229602" cy="54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30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4" r:id="rId3"/>
    <p:sldLayoutId id="2147484325" r:id="rId4"/>
    <p:sldLayoutId id="2147484326" r:id="rId5"/>
    <p:sldLayoutId id="2147484342" r:id="rId6"/>
    <p:sldLayoutId id="2147484327" r:id="rId7"/>
    <p:sldLayoutId id="2147484370" r:id="rId8"/>
    <p:sldLayoutId id="2147484341" r:id="rId9"/>
    <p:sldLayoutId id="2147484328" r:id="rId10"/>
    <p:sldLayoutId id="2147484330" r:id="rId11"/>
    <p:sldLayoutId id="2147484367" r:id="rId12"/>
    <p:sldLayoutId id="2147484331" r:id="rId13"/>
    <p:sldLayoutId id="2147484332" r:id="rId14"/>
    <p:sldLayoutId id="2147484339" r:id="rId15"/>
    <p:sldLayoutId id="2147484340" r:id="rId16"/>
    <p:sldLayoutId id="2147484369" r:id="rId17"/>
    <p:sldLayoutId id="2147484371" r:id="rId18"/>
    <p:sldLayoutId id="2147484372" r:id="rId19"/>
    <p:sldLayoutId id="2147484373" r:id="rId20"/>
    <p:sldLayoutId id="2147484374" r:id="rId21"/>
    <p:sldLayoutId id="2147484375" r:id="rId2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816075" rtl="0" eaLnBrk="1" fontAlgn="base" hangingPunct="1">
        <a:spcBef>
          <a:spcPct val="0"/>
        </a:spcBef>
        <a:spcAft>
          <a:spcPct val="0"/>
        </a:spcAft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816075" rtl="0" eaLnBrk="1" fontAlgn="base" hangingPunct="1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2pPr>
      <a:lvl3pPr algn="ctr" defTabSz="816075" rtl="0" eaLnBrk="1" fontAlgn="base" hangingPunct="1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3pPr>
      <a:lvl4pPr algn="ctr" defTabSz="816075" rtl="0" eaLnBrk="1" fontAlgn="base" hangingPunct="1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4pPr>
      <a:lvl5pPr algn="ctr" defTabSz="816075" rtl="0" eaLnBrk="1" fontAlgn="base" hangingPunct="1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5pPr>
      <a:lvl6pPr marL="714375" algn="ctr" defTabSz="816075" rtl="0" eaLnBrk="1" fontAlgn="base" hangingPunct="1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6pPr>
      <a:lvl7pPr marL="1428750" algn="ctr" defTabSz="816075" rtl="0" eaLnBrk="1" fontAlgn="base" hangingPunct="1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7pPr>
      <a:lvl8pPr marL="2143125" algn="ctr" defTabSz="816075" rtl="0" eaLnBrk="1" fontAlgn="base" hangingPunct="1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8pPr>
      <a:lvl9pPr marL="2857500" algn="ctr" defTabSz="816075" rtl="0" eaLnBrk="1" fontAlgn="base" hangingPunct="1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05098" indent="-305098" algn="l" defTabSz="81607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662286" indent="-253008" algn="l" defTabSz="81607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19473" indent="-203398" algn="l" defTabSz="81607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26270" indent="-203398" algn="l" defTabSz="81607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35547" indent="-203398" algn="l" defTabSz="81607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066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261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455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648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94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88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1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75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69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63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58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2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/>
          <p:cNvSpPr txBox="1">
            <a:spLocks/>
          </p:cNvSpPr>
          <p:nvPr userDrawn="1"/>
        </p:nvSpPr>
        <p:spPr>
          <a:xfrm>
            <a:off x="8675915" y="6532473"/>
            <a:ext cx="468085" cy="3080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50" b="0" kern="1200">
                <a:solidFill>
                  <a:srgbClr val="989898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914400" eaLnBrk="1" hangingPunct="1"/>
            <a:fld id="{38DA0552-2A9E-422C-AE75-E73E6BFC0CCE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pPr defTabSz="914400" eaLnBrk="1" hangingPunct="1"/>
              <a:t>‹#›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Footer Placeholder 4"/>
          <p:cNvSpPr txBox="1">
            <a:spLocks/>
          </p:cNvSpPr>
          <p:nvPr userDrawn="1"/>
        </p:nvSpPr>
        <p:spPr>
          <a:xfrm>
            <a:off x="5146040" y="6574705"/>
            <a:ext cx="3530600" cy="28329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rgbClr val="989898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914400" eaLnBrk="1" hangingPunct="1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Proprietary and confidential to Daugherty Business Solutions.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81552" y="976643"/>
            <a:ext cx="8437612" cy="5329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1" y="6603899"/>
            <a:ext cx="3076684" cy="137425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-7315" y="0"/>
            <a:ext cx="199339" cy="6872630"/>
          </a:xfrm>
          <a:prstGeom prst="rect">
            <a:avLst/>
          </a:prstGeom>
          <a:solidFill>
            <a:schemeClr val="tx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1" hangingPunct="1"/>
            <a:endParaRPr lang="en-US" sz="1800" dirty="0">
              <a:solidFill>
                <a:prstClr val="white"/>
              </a:solidFill>
              <a:latin typeface="Segoe UI" panose="020B0502040204020203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60" b="-11530"/>
          <a:stretch/>
        </p:blipFill>
        <p:spPr>
          <a:xfrm>
            <a:off x="487201" y="6333548"/>
            <a:ext cx="1268447" cy="2647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5" b="9527"/>
          <a:stretch/>
        </p:blipFill>
        <p:spPr>
          <a:xfrm>
            <a:off x="453543" y="6529839"/>
            <a:ext cx="1227733" cy="21477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457201" y="19303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2400" b="1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24A53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24A53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24A53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24A53"/>
                </a:solidFill>
                <a:latin typeface="Tahoma" pitchFamily="34" charset="0"/>
                <a:cs typeface="Tahom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24A53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24A53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24A53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24A53"/>
                </a:solidFill>
                <a:latin typeface="Arial" charset="0"/>
                <a:cs typeface="Arial" charset="0"/>
              </a:defRPr>
            </a:lvl9pPr>
          </a:lstStyle>
          <a:p>
            <a:pPr defTabSz="91440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022962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2800" b="1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9pPr>
    </p:titleStyle>
    <p:bodyStyle>
      <a:lvl1pPr marL="173038" indent="-17303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517525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803275" indent="-17303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198563" indent="-22383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482725" indent="-2222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89740" y="784896"/>
            <a:ext cx="5854260" cy="1373513"/>
          </a:xfrm>
        </p:spPr>
        <p:txBody>
          <a:bodyPr/>
          <a:lstStyle/>
          <a:p>
            <a:pPr algn="r"/>
            <a:r>
              <a:rPr lang="en-US" sz="8000" dirty="0" smtClean="0"/>
              <a:t>Kubernetes</a:t>
            </a:r>
            <a:endParaRPr lang="en-US" sz="8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July 21, </a:t>
            </a:r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379899"/>
            <a:ext cx="2896881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lnSpc>
                <a:spcPts val="1000"/>
              </a:lnSpc>
              <a:buFont typeface="Arial" pitchFamily="34" charset="0"/>
              <a:buChar char="•"/>
            </a:pPr>
            <a:endParaRPr lang="en-US" sz="1400" b="1" i="1" dirty="0" smtClean="0">
              <a:solidFill>
                <a:srgbClr val="5D4717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896881" y="784896"/>
            <a:ext cx="1453446" cy="13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1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82773" y="1116419"/>
            <a:ext cx="8304030" cy="5009747"/>
          </a:xfrm>
        </p:spPr>
        <p:txBody>
          <a:bodyPr/>
          <a:lstStyle/>
          <a:p>
            <a:pPr lvl="2"/>
            <a:endParaRPr lang="en-US" sz="1900" dirty="0"/>
          </a:p>
          <a:p>
            <a:pPr lvl="2"/>
            <a:endParaRPr lang="en-US" sz="1900" dirty="0"/>
          </a:p>
          <a:p>
            <a:pPr lvl="2"/>
            <a:endParaRPr lang="en-US" sz="19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Architecture: PODS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 bwMode="auto">
          <a:xfrm>
            <a:off x="187961" y="4200979"/>
            <a:ext cx="8361679" cy="125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/>
              <a:t>In VMWare the atomic unit of deployment is the virtual machine, in the </a:t>
            </a:r>
            <a:r>
              <a:rPr lang="en-US" sz="1800" dirty="0"/>
              <a:t>D</a:t>
            </a:r>
            <a:r>
              <a:rPr lang="en-US" sz="1800" dirty="0" smtClean="0"/>
              <a:t>ocker </a:t>
            </a:r>
            <a:r>
              <a:rPr lang="en-US" sz="1800" dirty="0"/>
              <a:t>world it is the container, well in </a:t>
            </a:r>
            <a:r>
              <a:rPr lang="en-US" sz="1800" dirty="0" smtClean="0"/>
              <a:t>k8s, </a:t>
            </a:r>
            <a:r>
              <a:rPr lang="en-US" sz="1800" dirty="0"/>
              <a:t>it is the pod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Kubernetes run containers always inside pods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Pods can run more than one container in a </a:t>
            </a:r>
            <a:r>
              <a:rPr lang="en-US" sz="1800" dirty="0" smtClean="0"/>
              <a:t>pod</a:t>
            </a:r>
            <a:endParaRPr lang="en-US" sz="18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1" y="1063078"/>
            <a:ext cx="5943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1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82773" y="1116419"/>
            <a:ext cx="8304030" cy="5009747"/>
          </a:xfrm>
        </p:spPr>
        <p:txBody>
          <a:bodyPr/>
          <a:lstStyle/>
          <a:p>
            <a:pPr lvl="2"/>
            <a:endParaRPr lang="en-US" sz="1900" dirty="0"/>
          </a:p>
          <a:p>
            <a:pPr lvl="2"/>
            <a:endParaRPr lang="en-US" sz="1900" dirty="0"/>
          </a:p>
          <a:p>
            <a:pPr lvl="2"/>
            <a:endParaRPr lang="en-US" sz="19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Architecture: PODS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 bwMode="auto">
          <a:xfrm>
            <a:off x="391161" y="4843322"/>
            <a:ext cx="8361679" cy="69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r>
              <a:rPr lang="en-US" sz="1800" dirty="0"/>
              <a:t>Unit of scaling in k8s is always a pod, if you want scale a component in your app, you do it by adding </a:t>
            </a:r>
            <a:r>
              <a:rPr lang="en-US" sz="1800" dirty="0" smtClean="0"/>
              <a:t>or removing pods</a:t>
            </a:r>
            <a:endParaRPr lang="en-US" sz="1800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91161" y="812890"/>
            <a:ext cx="5521959" cy="363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82773" y="1116419"/>
            <a:ext cx="8304030" cy="5009747"/>
          </a:xfrm>
        </p:spPr>
        <p:txBody>
          <a:bodyPr/>
          <a:lstStyle/>
          <a:p>
            <a:pPr lvl="2"/>
            <a:endParaRPr lang="en-US" sz="1900" dirty="0"/>
          </a:p>
          <a:p>
            <a:pPr lvl="2"/>
            <a:endParaRPr lang="en-US" sz="1900" dirty="0"/>
          </a:p>
          <a:p>
            <a:pPr lvl="2"/>
            <a:endParaRPr lang="en-US" sz="19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Architecture: PODS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 bwMode="auto">
          <a:xfrm>
            <a:off x="391161" y="4375962"/>
            <a:ext cx="8361679" cy="125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Pods </a:t>
            </a:r>
            <a:r>
              <a:rPr lang="en-US" sz="1800" dirty="0"/>
              <a:t>are </a:t>
            </a:r>
            <a:r>
              <a:rPr lang="en-US" sz="1800" dirty="0" smtClean="0"/>
              <a:t>atomic, they are either there </a:t>
            </a:r>
            <a:r>
              <a:rPr lang="en-US" sz="1800" dirty="0"/>
              <a:t>or not </a:t>
            </a:r>
            <a:r>
              <a:rPr lang="en-US" sz="1800" dirty="0" smtClean="0"/>
              <a:t>there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A Pod is not available until all the containers are up and running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When a pod dies, the replication controller brings up a new pod</a:t>
            </a:r>
            <a:endParaRPr lang="en-US" sz="1800" dirty="0"/>
          </a:p>
          <a:p>
            <a:r>
              <a:rPr lang="en-US" sz="1800" dirty="0"/>
              <a:t> 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84200" y="942111"/>
            <a:ext cx="59436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82773" y="1116419"/>
            <a:ext cx="8304030" cy="5009747"/>
          </a:xfrm>
        </p:spPr>
        <p:txBody>
          <a:bodyPr/>
          <a:lstStyle/>
          <a:p>
            <a:pPr lvl="2"/>
            <a:endParaRPr lang="en-US" sz="1900" dirty="0"/>
          </a:p>
          <a:p>
            <a:pPr lvl="2"/>
            <a:endParaRPr lang="en-US" sz="1900" dirty="0"/>
          </a:p>
          <a:p>
            <a:pPr lvl="2"/>
            <a:endParaRPr lang="en-US" sz="19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Architecture: SERVICES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 bwMode="auto">
          <a:xfrm>
            <a:off x="391163" y="4569002"/>
            <a:ext cx="8361679" cy="180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Services are </a:t>
            </a:r>
            <a:r>
              <a:rPr lang="en-US" sz="1800" dirty="0"/>
              <a:t>used to load balance and also address the high churn of IPs, as each pod has a unique IP.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Sends </a:t>
            </a:r>
            <a:r>
              <a:rPr lang="en-US" sz="1800" dirty="0"/>
              <a:t>requests to only healthy pods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Services are configured using YAML </a:t>
            </a:r>
            <a:r>
              <a:rPr lang="en-US" sz="1800" dirty="0"/>
              <a:t>files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Load balancing is totally </a:t>
            </a:r>
            <a:r>
              <a:rPr lang="en-US" sz="1800" dirty="0" smtClean="0"/>
              <a:t>random</a:t>
            </a: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Uses TCP by default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35000" y="1116419"/>
            <a:ext cx="5943600" cy="323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9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82773" y="1116419"/>
            <a:ext cx="8304030" cy="5009747"/>
          </a:xfrm>
        </p:spPr>
        <p:txBody>
          <a:bodyPr/>
          <a:lstStyle/>
          <a:p>
            <a:pPr lvl="2"/>
            <a:endParaRPr lang="en-US" sz="1900" dirty="0"/>
          </a:p>
          <a:p>
            <a:pPr lvl="2"/>
            <a:endParaRPr lang="en-US" sz="1900" dirty="0"/>
          </a:p>
          <a:p>
            <a:pPr lvl="2"/>
            <a:endParaRPr lang="en-US" sz="19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Architecture: SERVICES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 bwMode="auto">
          <a:xfrm>
            <a:off x="391163" y="4569002"/>
            <a:ext cx="8361679" cy="42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Pods are tied to a Service via labels</a:t>
            </a:r>
            <a:endParaRPr lang="en-US" sz="1800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1" y="897886"/>
            <a:ext cx="5943600" cy="34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3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82773" y="1116419"/>
            <a:ext cx="8304030" cy="5009747"/>
          </a:xfrm>
        </p:spPr>
        <p:txBody>
          <a:bodyPr/>
          <a:lstStyle/>
          <a:p>
            <a:r>
              <a:rPr lang="en-US" sz="1400" b="1" dirty="0" smtClean="0"/>
              <a:t>Pre-requisite</a:t>
            </a:r>
            <a:r>
              <a:rPr lang="en-US" sz="1400" dirty="0" smtClean="0"/>
              <a:t> </a:t>
            </a:r>
            <a:r>
              <a:rPr lang="mr-IN" sz="1400" dirty="0" smtClean="0"/>
              <a:t>–</a:t>
            </a:r>
            <a:r>
              <a:rPr lang="en-US" sz="1400" dirty="0" smtClean="0"/>
              <a:t> Should have homebrew installed, if not follow the instructions at the following link:</a:t>
            </a:r>
          </a:p>
          <a:p>
            <a:pPr lvl="1"/>
            <a:r>
              <a:rPr lang="en-US" sz="1100" dirty="0"/>
              <a:t>https://</a:t>
            </a:r>
            <a:r>
              <a:rPr lang="en-US" sz="1100" dirty="0" err="1"/>
              <a:t>brew.sh</a:t>
            </a:r>
            <a:r>
              <a:rPr lang="en-US" sz="1100" dirty="0"/>
              <a:t>/</a:t>
            </a:r>
          </a:p>
          <a:p>
            <a:r>
              <a:rPr lang="en-US" sz="1400" dirty="0" smtClean="0"/>
              <a:t>brew install </a:t>
            </a:r>
            <a:r>
              <a:rPr lang="en-US" sz="1400" dirty="0" err="1" smtClean="0"/>
              <a:t>kubectl</a:t>
            </a:r>
            <a:endParaRPr lang="en-US" sz="1400" dirty="0" smtClean="0"/>
          </a:p>
          <a:p>
            <a:r>
              <a:rPr lang="en-US" sz="1400" dirty="0" err="1"/>
              <a:t>k</a:t>
            </a:r>
            <a:r>
              <a:rPr lang="en-US" sz="1400" dirty="0" err="1" smtClean="0"/>
              <a:t>ubectl</a:t>
            </a:r>
            <a:r>
              <a:rPr lang="en-US" sz="1400" dirty="0" smtClean="0"/>
              <a:t> version </a:t>
            </a:r>
            <a:r>
              <a:rPr lang="mr-IN" sz="1400" dirty="0" smtClean="0"/>
              <a:t>–</a:t>
            </a:r>
            <a:r>
              <a:rPr lang="en-US" sz="1400" dirty="0" smtClean="0"/>
              <a:t>client</a:t>
            </a:r>
          </a:p>
          <a:p>
            <a:r>
              <a:rPr lang="en-US" sz="1400" dirty="0"/>
              <a:t>b</a:t>
            </a:r>
            <a:r>
              <a:rPr lang="en-US" sz="1400" dirty="0" smtClean="0"/>
              <a:t>rew cask install </a:t>
            </a:r>
            <a:r>
              <a:rPr lang="en-US" sz="1400" dirty="0" err="1" smtClean="0"/>
              <a:t>minikube</a:t>
            </a:r>
            <a:endParaRPr lang="en-US" sz="1400" dirty="0" smtClean="0"/>
          </a:p>
          <a:p>
            <a:r>
              <a:rPr lang="en-US" sz="1400" dirty="0"/>
              <a:t>b</a:t>
            </a:r>
            <a:r>
              <a:rPr lang="en-US" sz="1400" dirty="0" smtClean="0"/>
              <a:t>rew install </a:t>
            </a:r>
            <a:r>
              <a:rPr lang="en-US" sz="1400" dirty="0" err="1" smtClean="0"/>
              <a:t>docker</a:t>
            </a:r>
            <a:r>
              <a:rPr lang="en-US" sz="1400" dirty="0" smtClean="0"/>
              <a:t>-machine-driver-</a:t>
            </a:r>
            <a:r>
              <a:rPr lang="en-US" sz="1400" dirty="0" err="1" smtClean="0"/>
              <a:t>xhyve</a:t>
            </a:r>
            <a:endParaRPr lang="en-US" sz="1400" dirty="0" smtClean="0"/>
          </a:p>
          <a:p>
            <a:pPr lvl="1"/>
            <a:r>
              <a:rPr lang="en-US" sz="1200" dirty="0" smtClean="0"/>
              <a:t>Do not forget to execute the following 2 commands</a:t>
            </a:r>
          </a:p>
          <a:p>
            <a:pPr marL="714375" lvl="2" indent="0">
              <a:buNone/>
            </a:pPr>
            <a:r>
              <a:rPr lang="en-US" sz="900" dirty="0"/>
              <a:t> </a:t>
            </a:r>
            <a:r>
              <a:rPr lang="en-US" sz="900" b="1" dirty="0" err="1">
                <a:solidFill>
                  <a:srgbClr val="0070C0"/>
                </a:solidFill>
              </a:rPr>
              <a:t>sudo</a:t>
            </a:r>
            <a:r>
              <a:rPr lang="en-US" sz="900" b="1" dirty="0">
                <a:solidFill>
                  <a:srgbClr val="0070C0"/>
                </a:solidFill>
              </a:rPr>
              <a:t> </a:t>
            </a:r>
            <a:r>
              <a:rPr lang="en-US" sz="900" b="1" dirty="0" err="1">
                <a:solidFill>
                  <a:srgbClr val="0070C0"/>
                </a:solidFill>
              </a:rPr>
              <a:t>chown</a:t>
            </a:r>
            <a:r>
              <a:rPr lang="en-US" sz="900" b="1" dirty="0">
                <a:solidFill>
                  <a:srgbClr val="0070C0"/>
                </a:solidFill>
              </a:rPr>
              <a:t> </a:t>
            </a:r>
            <a:r>
              <a:rPr lang="en-US" sz="900" b="1" dirty="0" err="1">
                <a:solidFill>
                  <a:srgbClr val="0070C0"/>
                </a:solidFill>
              </a:rPr>
              <a:t>root:wheel</a:t>
            </a:r>
            <a:r>
              <a:rPr lang="en-US" sz="900" b="1" dirty="0">
                <a:solidFill>
                  <a:srgbClr val="0070C0"/>
                </a:solidFill>
              </a:rPr>
              <a:t> /</a:t>
            </a:r>
            <a:r>
              <a:rPr lang="en-US" sz="900" b="1" dirty="0" err="1">
                <a:solidFill>
                  <a:srgbClr val="0070C0"/>
                </a:solidFill>
              </a:rPr>
              <a:t>usr</a:t>
            </a:r>
            <a:r>
              <a:rPr lang="en-US" sz="900" b="1" dirty="0">
                <a:solidFill>
                  <a:srgbClr val="0070C0"/>
                </a:solidFill>
              </a:rPr>
              <a:t>/local/opt/</a:t>
            </a:r>
            <a:r>
              <a:rPr lang="en-US" sz="900" b="1" dirty="0" err="1">
                <a:solidFill>
                  <a:srgbClr val="0070C0"/>
                </a:solidFill>
              </a:rPr>
              <a:t>docker</a:t>
            </a:r>
            <a:r>
              <a:rPr lang="en-US" sz="900" b="1" dirty="0">
                <a:solidFill>
                  <a:srgbClr val="0070C0"/>
                </a:solidFill>
              </a:rPr>
              <a:t>-machine-driver-</a:t>
            </a:r>
            <a:r>
              <a:rPr lang="en-US" sz="900" b="1" dirty="0" err="1">
                <a:solidFill>
                  <a:srgbClr val="0070C0"/>
                </a:solidFill>
              </a:rPr>
              <a:t>xhyve</a:t>
            </a:r>
            <a:r>
              <a:rPr lang="en-US" sz="900" b="1" dirty="0">
                <a:solidFill>
                  <a:srgbClr val="0070C0"/>
                </a:solidFill>
              </a:rPr>
              <a:t>/bin/</a:t>
            </a:r>
            <a:r>
              <a:rPr lang="en-US" sz="900" b="1" dirty="0" err="1">
                <a:solidFill>
                  <a:srgbClr val="0070C0"/>
                </a:solidFill>
              </a:rPr>
              <a:t>docker</a:t>
            </a:r>
            <a:r>
              <a:rPr lang="en-US" sz="900" b="1" dirty="0">
                <a:solidFill>
                  <a:srgbClr val="0070C0"/>
                </a:solidFill>
              </a:rPr>
              <a:t>-machine-driver-</a:t>
            </a:r>
            <a:r>
              <a:rPr lang="en-US" sz="900" b="1" dirty="0" err="1">
                <a:solidFill>
                  <a:srgbClr val="0070C0"/>
                </a:solidFill>
              </a:rPr>
              <a:t>xhyve</a:t>
            </a:r>
            <a:endParaRPr lang="en-US" sz="900" b="1" dirty="0">
              <a:solidFill>
                <a:srgbClr val="0070C0"/>
              </a:solidFill>
            </a:endParaRPr>
          </a:p>
          <a:p>
            <a:pPr marL="714375" lvl="2" indent="0">
              <a:buNone/>
            </a:pPr>
            <a:r>
              <a:rPr lang="en-US" sz="900" b="1" dirty="0">
                <a:solidFill>
                  <a:srgbClr val="0070C0"/>
                </a:solidFill>
              </a:rPr>
              <a:t> </a:t>
            </a:r>
            <a:r>
              <a:rPr lang="en-US" sz="900" b="1" dirty="0" err="1" smtClean="0">
                <a:solidFill>
                  <a:srgbClr val="0070C0"/>
                </a:solidFill>
              </a:rPr>
              <a:t>sudo</a:t>
            </a:r>
            <a:r>
              <a:rPr lang="en-US" sz="900" b="1" dirty="0" smtClean="0">
                <a:solidFill>
                  <a:srgbClr val="0070C0"/>
                </a:solidFill>
              </a:rPr>
              <a:t> </a:t>
            </a:r>
            <a:r>
              <a:rPr lang="en-US" sz="900" b="1" dirty="0" err="1">
                <a:solidFill>
                  <a:srgbClr val="0070C0"/>
                </a:solidFill>
              </a:rPr>
              <a:t>chmod</a:t>
            </a:r>
            <a:r>
              <a:rPr lang="en-US" sz="900" b="1" dirty="0">
                <a:solidFill>
                  <a:srgbClr val="0070C0"/>
                </a:solidFill>
              </a:rPr>
              <a:t> </a:t>
            </a:r>
            <a:r>
              <a:rPr lang="en-US" sz="900" b="1" dirty="0" err="1">
                <a:solidFill>
                  <a:srgbClr val="0070C0"/>
                </a:solidFill>
              </a:rPr>
              <a:t>u+s</a:t>
            </a:r>
            <a:r>
              <a:rPr lang="en-US" sz="900" b="1" dirty="0">
                <a:solidFill>
                  <a:srgbClr val="0070C0"/>
                </a:solidFill>
              </a:rPr>
              <a:t> /</a:t>
            </a:r>
            <a:r>
              <a:rPr lang="en-US" sz="900" b="1" dirty="0" err="1" smtClean="0">
                <a:solidFill>
                  <a:srgbClr val="0070C0"/>
                </a:solidFill>
              </a:rPr>
              <a:t>usr</a:t>
            </a:r>
            <a:r>
              <a:rPr lang="en-US" sz="900" b="1" dirty="0" smtClean="0">
                <a:solidFill>
                  <a:srgbClr val="0070C0"/>
                </a:solidFill>
              </a:rPr>
              <a:t>/local/opt/</a:t>
            </a:r>
            <a:r>
              <a:rPr lang="en-US" sz="900" b="1" dirty="0" err="1" smtClean="0">
                <a:solidFill>
                  <a:srgbClr val="0070C0"/>
                </a:solidFill>
              </a:rPr>
              <a:t>docker</a:t>
            </a:r>
            <a:r>
              <a:rPr lang="en-US" sz="900" b="1" dirty="0" smtClean="0">
                <a:solidFill>
                  <a:srgbClr val="0070C0"/>
                </a:solidFill>
              </a:rPr>
              <a:t>-machine-driver-</a:t>
            </a:r>
            <a:r>
              <a:rPr lang="en-US" sz="900" b="1" dirty="0" err="1" smtClean="0">
                <a:solidFill>
                  <a:srgbClr val="0070C0"/>
                </a:solidFill>
              </a:rPr>
              <a:t>xhyve</a:t>
            </a:r>
            <a:r>
              <a:rPr lang="en-US" sz="900" b="1" dirty="0" smtClean="0">
                <a:solidFill>
                  <a:srgbClr val="0070C0"/>
                </a:solidFill>
              </a:rPr>
              <a:t>/bin/</a:t>
            </a:r>
            <a:r>
              <a:rPr lang="en-US" sz="900" b="1" dirty="0" err="1" smtClean="0">
                <a:solidFill>
                  <a:srgbClr val="0070C0"/>
                </a:solidFill>
              </a:rPr>
              <a:t>docker</a:t>
            </a:r>
            <a:r>
              <a:rPr lang="en-US" sz="900" b="1" dirty="0" smtClean="0">
                <a:solidFill>
                  <a:srgbClr val="0070C0"/>
                </a:solidFill>
              </a:rPr>
              <a:t>-machine-driver-</a:t>
            </a:r>
            <a:r>
              <a:rPr lang="en-US" sz="900" b="1" dirty="0" err="1" smtClean="0">
                <a:solidFill>
                  <a:srgbClr val="0070C0"/>
                </a:solidFill>
              </a:rPr>
              <a:t>xhyve</a:t>
            </a:r>
            <a:endParaRPr lang="en-US" sz="900" b="1" dirty="0" smtClean="0">
              <a:solidFill>
                <a:srgbClr val="0070C0"/>
              </a:solidFill>
            </a:endParaRPr>
          </a:p>
          <a:p>
            <a:r>
              <a:rPr lang="en-US" sz="1400" dirty="0" err="1"/>
              <a:t>m</a:t>
            </a:r>
            <a:r>
              <a:rPr lang="en-US" sz="1400" dirty="0" err="1"/>
              <a:t>inikube</a:t>
            </a:r>
            <a:r>
              <a:rPr lang="en-US" sz="1400" dirty="0"/>
              <a:t> start </a:t>
            </a:r>
            <a:r>
              <a:rPr lang="mr-IN" sz="1400" dirty="0"/>
              <a:t>–</a:t>
            </a:r>
            <a:r>
              <a:rPr lang="en-US" sz="1400" dirty="0" err="1" smtClean="0"/>
              <a:t>vm</a:t>
            </a:r>
            <a:r>
              <a:rPr lang="en-US" sz="1400" dirty="0" smtClean="0"/>
              <a:t>-driver=</a:t>
            </a:r>
            <a:r>
              <a:rPr lang="en-US" sz="1400" dirty="0" err="1" smtClean="0"/>
              <a:t>xhyve</a:t>
            </a:r>
            <a:endParaRPr lang="en-US" sz="1400" dirty="0" smtClean="0"/>
          </a:p>
          <a:p>
            <a:r>
              <a:rPr lang="en-US" sz="1400" dirty="0" err="1"/>
              <a:t>k</a:t>
            </a:r>
            <a:r>
              <a:rPr lang="en-US" sz="1400" dirty="0" err="1" smtClean="0"/>
              <a:t>ubectl</a:t>
            </a:r>
            <a:r>
              <a:rPr lang="en-US" sz="1400" dirty="0" smtClean="0"/>
              <a:t> </a:t>
            </a:r>
            <a:r>
              <a:rPr lang="en-US" sz="1400" dirty="0" err="1" smtClean="0"/>
              <a:t>config</a:t>
            </a:r>
            <a:r>
              <a:rPr lang="en-US" sz="1400" dirty="0" smtClean="0"/>
              <a:t> current-context (By switching contexts you can talk to any k8s cluster)</a:t>
            </a:r>
          </a:p>
          <a:p>
            <a:r>
              <a:rPr lang="en-US" sz="1400" dirty="0" err="1" smtClean="0"/>
              <a:t>Kubectl</a:t>
            </a:r>
            <a:r>
              <a:rPr lang="en-US" sz="1400" dirty="0" smtClean="0"/>
              <a:t> get nodes</a:t>
            </a:r>
          </a:p>
          <a:p>
            <a:r>
              <a:rPr lang="en-US" sz="1400" dirty="0" err="1"/>
              <a:t>k</a:t>
            </a:r>
            <a:r>
              <a:rPr lang="en-US" sz="1400" dirty="0" err="1" smtClean="0"/>
              <a:t>ubectl</a:t>
            </a:r>
            <a:r>
              <a:rPr lang="en-US" sz="1400" dirty="0" smtClean="0"/>
              <a:t> get pods</a:t>
            </a:r>
          </a:p>
          <a:p>
            <a:r>
              <a:rPr lang="en-US" sz="1400" dirty="0" smtClean="0"/>
              <a:t>Create the YAML file as shown in the example</a:t>
            </a:r>
          </a:p>
          <a:p>
            <a:r>
              <a:rPr lang="en-US" sz="1400" dirty="0" err="1"/>
              <a:t>kubectl</a:t>
            </a:r>
            <a:r>
              <a:rPr lang="en-US" sz="1400" dirty="0"/>
              <a:t> create -f </a:t>
            </a:r>
            <a:r>
              <a:rPr lang="en-US" sz="1400" dirty="0" err="1" smtClean="0"/>
              <a:t>pod.ym</a:t>
            </a:r>
            <a:endParaRPr lang="en-US" sz="1400" dirty="0" smtClean="0"/>
          </a:p>
          <a:p>
            <a:r>
              <a:rPr lang="en-US" sz="1400" dirty="0" err="1"/>
              <a:t>minikube</a:t>
            </a:r>
            <a:r>
              <a:rPr lang="en-US" sz="1400" dirty="0"/>
              <a:t> </a:t>
            </a:r>
            <a:r>
              <a:rPr lang="en-US" sz="1400" dirty="0" smtClean="0"/>
              <a:t>stop</a:t>
            </a:r>
          </a:p>
          <a:p>
            <a:r>
              <a:rPr lang="en-US" sz="1400" dirty="0" err="1"/>
              <a:t>minikube</a:t>
            </a:r>
            <a:r>
              <a:rPr lang="en-US" sz="1400" dirty="0"/>
              <a:t> </a:t>
            </a:r>
            <a:r>
              <a:rPr lang="en-US" sz="1400" dirty="0" smtClean="0"/>
              <a:t>delete</a:t>
            </a:r>
          </a:p>
          <a:p>
            <a:r>
              <a:rPr lang="en-US" sz="1400" dirty="0" err="1"/>
              <a:t>minikube</a:t>
            </a:r>
            <a:r>
              <a:rPr lang="en-US" sz="1400" dirty="0"/>
              <a:t> start </a:t>
            </a:r>
            <a:r>
              <a:rPr lang="mr-IN" sz="1400" dirty="0"/>
              <a:t>–</a:t>
            </a:r>
            <a:r>
              <a:rPr lang="en-US" sz="1400" dirty="0" err="1" smtClean="0"/>
              <a:t>vm</a:t>
            </a:r>
            <a:r>
              <a:rPr lang="en-US" sz="1400" dirty="0" smtClean="0"/>
              <a:t>-driver=</a:t>
            </a:r>
            <a:r>
              <a:rPr lang="en-US" sz="1400" dirty="0" err="1" smtClean="0"/>
              <a:t>xhyve</a:t>
            </a:r>
            <a:r>
              <a:rPr lang="en-US" sz="1400" dirty="0" smtClean="0"/>
              <a:t> </a:t>
            </a:r>
            <a:r>
              <a:rPr lang="mr-IN" sz="1400" dirty="0" smtClean="0"/>
              <a:t>–</a:t>
            </a:r>
            <a:r>
              <a:rPr lang="en-US" sz="1400" dirty="0" err="1" smtClean="0"/>
              <a:t>kubernetes</a:t>
            </a:r>
            <a:r>
              <a:rPr lang="en-US" sz="1400" dirty="0" smtClean="0"/>
              <a:t>-version=“v1.6.0”</a:t>
            </a:r>
          </a:p>
          <a:p>
            <a:r>
              <a:rPr lang="en-US" sz="1400" dirty="0" err="1"/>
              <a:t>minikube</a:t>
            </a:r>
            <a:r>
              <a:rPr lang="en-US" sz="1400" dirty="0"/>
              <a:t> get nodes</a:t>
            </a:r>
          </a:p>
          <a:p>
            <a:r>
              <a:rPr lang="en-US" sz="1400" dirty="0" err="1"/>
              <a:t>m</a:t>
            </a:r>
            <a:r>
              <a:rPr lang="en-US" sz="1400" dirty="0" err="1" smtClean="0"/>
              <a:t>inikube</a:t>
            </a:r>
            <a:r>
              <a:rPr lang="en-US" sz="1400" dirty="0" smtClean="0"/>
              <a:t> dashboard</a:t>
            </a:r>
          </a:p>
          <a:p>
            <a:endParaRPr lang="en-US" sz="14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marL="2449863" lvl="6" indent="0">
              <a:buNone/>
            </a:pPr>
            <a:endParaRPr lang="en-US" sz="2700" b="1" dirty="0">
              <a:solidFill>
                <a:srgbClr val="0070C0"/>
              </a:solidFill>
            </a:endParaRPr>
          </a:p>
          <a:p>
            <a:pPr lvl="2"/>
            <a:endParaRPr lang="en-US" sz="19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142" y="3804920"/>
            <a:ext cx="2400300" cy="193040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rgbClr val="FF0000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4165600" y="4368800"/>
            <a:ext cx="19075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7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1" y="1039906"/>
            <a:ext cx="8229601" cy="5086261"/>
          </a:xfrm>
        </p:spPr>
        <p:txBody>
          <a:bodyPr/>
          <a:lstStyle/>
          <a:p>
            <a:r>
              <a:rPr lang="en-US" cap="all" dirty="0" smtClean="0"/>
              <a:t>What is </a:t>
            </a:r>
            <a:r>
              <a:rPr lang="en-US" cap="all" dirty="0" err="1" smtClean="0"/>
              <a:t>kubernetes</a:t>
            </a:r>
            <a:endParaRPr lang="en-US" cap="all" dirty="0" smtClean="0"/>
          </a:p>
          <a:p>
            <a:r>
              <a:rPr lang="en-US" cap="all" dirty="0" smtClean="0"/>
              <a:t>Kubernetes architecture</a:t>
            </a:r>
          </a:p>
          <a:p>
            <a:pPr lvl="1"/>
            <a:r>
              <a:rPr lang="en-US" cap="all" dirty="0" smtClean="0"/>
              <a:t>Big picture view</a:t>
            </a:r>
          </a:p>
          <a:p>
            <a:pPr lvl="1"/>
            <a:r>
              <a:rPr lang="en-US" cap="all" dirty="0" smtClean="0"/>
              <a:t>Masters</a:t>
            </a:r>
          </a:p>
          <a:p>
            <a:pPr lvl="1"/>
            <a:r>
              <a:rPr lang="en-US" cap="all" dirty="0" smtClean="0"/>
              <a:t>Nodes</a:t>
            </a:r>
          </a:p>
          <a:p>
            <a:pPr lvl="1"/>
            <a:r>
              <a:rPr lang="en-US" cap="all" dirty="0" smtClean="0"/>
              <a:t>Desired state and declarative model</a:t>
            </a:r>
          </a:p>
          <a:p>
            <a:pPr lvl="1"/>
            <a:r>
              <a:rPr lang="en-US" cap="all" dirty="0" smtClean="0"/>
              <a:t>Pods</a:t>
            </a:r>
          </a:p>
          <a:p>
            <a:pPr lvl="1"/>
            <a:r>
              <a:rPr lang="en-US" cap="all" dirty="0" smtClean="0"/>
              <a:t>Services</a:t>
            </a:r>
          </a:p>
          <a:p>
            <a:r>
              <a:rPr lang="en-US" cap="all" dirty="0" smtClean="0"/>
              <a:t>Demo		</a:t>
            </a:r>
            <a:endParaRPr lang="en-US" cap="all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12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1" y="891540"/>
            <a:ext cx="8229601" cy="5234627"/>
          </a:xfrm>
        </p:spPr>
        <p:txBody>
          <a:bodyPr/>
          <a:lstStyle/>
          <a:p>
            <a:r>
              <a:rPr lang="en-US" sz="2000" dirty="0" smtClean="0"/>
              <a:t>Greek for ’Helmsman’ </a:t>
            </a:r>
            <a:r>
              <a:rPr lang="mr-IN" sz="2000" dirty="0" smtClean="0"/>
              <a:t>–</a:t>
            </a:r>
            <a:r>
              <a:rPr lang="en-US" sz="2000" dirty="0" smtClean="0"/>
              <a:t> </a:t>
            </a:r>
            <a:r>
              <a:rPr lang="en-US" sz="2000" i="1" dirty="0" smtClean="0"/>
              <a:t>A person who steers the ship</a:t>
            </a:r>
            <a:endParaRPr lang="en-US" sz="2000" dirty="0" smtClean="0"/>
          </a:p>
          <a:p>
            <a:r>
              <a:rPr lang="en-US" sz="2000" dirty="0" smtClean="0"/>
              <a:t>Came out of Google</a:t>
            </a:r>
          </a:p>
          <a:p>
            <a:r>
              <a:rPr lang="en-US" sz="2000" dirty="0" smtClean="0"/>
              <a:t>Written in Go/</a:t>
            </a:r>
            <a:r>
              <a:rPr lang="en-US" sz="2000" dirty="0" err="1" smtClean="0"/>
              <a:t>Golang</a:t>
            </a:r>
            <a:endParaRPr lang="en-US" sz="2000" dirty="0" smtClean="0"/>
          </a:p>
          <a:p>
            <a:r>
              <a:rPr lang="en-US" sz="2000" dirty="0" smtClean="0"/>
              <a:t>Kubernetes is all about managing containers at scale</a:t>
            </a:r>
          </a:p>
          <a:p>
            <a:r>
              <a:rPr lang="en-US" sz="2000" dirty="0"/>
              <a:t>Kubernetes automates the distribution and scheduling of application containers across a cluster in a more efficient </a:t>
            </a:r>
            <a:r>
              <a:rPr lang="en-US" sz="2000" dirty="0" smtClean="0"/>
              <a:t>way</a:t>
            </a:r>
            <a:endParaRPr lang="en-US" sz="2000" dirty="0"/>
          </a:p>
          <a:p>
            <a:pPr lvl="1"/>
            <a:r>
              <a:rPr lang="en-US" sz="2000" dirty="0" smtClean="0"/>
              <a:t>Think of it as a courier </a:t>
            </a:r>
            <a:r>
              <a:rPr lang="mr-IN" sz="2000" dirty="0" smtClean="0"/>
              <a:t>–</a:t>
            </a:r>
            <a:r>
              <a:rPr lang="en-US" sz="2000" dirty="0" smtClean="0"/>
              <a:t> A package is dropped off at the courier</a:t>
            </a:r>
          </a:p>
          <a:p>
            <a:r>
              <a:rPr lang="en-US" sz="2000" dirty="0"/>
              <a:t>It is the hottest container platform technology</a:t>
            </a:r>
            <a:endParaRPr lang="en-US" sz="2000" dirty="0" smtClean="0"/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kubernetes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26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64550" lvl="8" indent="0">
              <a:buNone/>
            </a:pPr>
            <a:r>
              <a:rPr lang="en-US" sz="700" b="1" i="1" dirty="0" smtClean="0"/>
              <a:t>					</a:t>
            </a:r>
            <a:endParaRPr lang="en-US" sz="900" i="1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594361" y="5095875"/>
            <a:ext cx="8229602" cy="548005"/>
          </a:xfrm>
        </p:spPr>
        <p:txBody>
          <a:bodyPr/>
          <a:lstStyle/>
          <a:p>
            <a:r>
              <a:rPr lang="en-US" sz="2000" i="0" dirty="0" smtClean="0"/>
              <a:t>An orchestrator for </a:t>
            </a:r>
            <a:r>
              <a:rPr lang="en-US" sz="2000" i="0" dirty="0" err="1" smtClean="0"/>
              <a:t>Microservices</a:t>
            </a:r>
            <a:r>
              <a:rPr lang="en-US" sz="2000" i="0" dirty="0" smtClean="0"/>
              <a:t> app that runs on containers</a:t>
            </a:r>
            <a:endParaRPr lang="en-US" sz="2000" i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Architecture: the big picture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0040" y="1120140"/>
            <a:ext cx="8721090" cy="5006027"/>
          </a:xfrm>
          <a:prstGeom prst="rect">
            <a:avLst/>
          </a:prstGeom>
        </p:spPr>
        <p:txBody>
          <a:bodyPr lIns="142875" tIns="71438" rIns="142875" bIns="71438"/>
          <a:lstStyle/>
          <a:p>
            <a:pPr marL="1019473" lvl="2" indent="-203398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805411" y="1120140"/>
            <a:ext cx="6504709" cy="371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8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Architecture: the big picture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199" y="721360"/>
            <a:ext cx="8366761" cy="5404807"/>
          </a:xfrm>
        </p:spPr>
        <p:txBody>
          <a:bodyPr/>
          <a:lstStyle/>
          <a:p>
            <a:endParaRPr lang="en-US" sz="2000" dirty="0" smtClean="0"/>
          </a:p>
          <a:p>
            <a:pPr lvl="1"/>
            <a:endParaRPr lang="en-US" sz="2000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57199" y="1032510"/>
            <a:ext cx="5943600" cy="32689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963137" y="4968240"/>
            <a:ext cx="6118383" cy="88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Application is packaged and give to the Master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Master is in charge and assigns the work to Nodes 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Nodes are responsible for doing the actual work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3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82773" y="1116419"/>
            <a:ext cx="8304030" cy="5009747"/>
          </a:xfrm>
        </p:spPr>
        <p:txBody>
          <a:bodyPr/>
          <a:lstStyle/>
          <a:p>
            <a:pPr lvl="2"/>
            <a:endParaRPr lang="en-US" sz="1900" dirty="0"/>
          </a:p>
          <a:p>
            <a:pPr lvl="2"/>
            <a:endParaRPr lang="en-US" sz="1900" dirty="0"/>
          </a:p>
          <a:p>
            <a:pPr lvl="2"/>
            <a:endParaRPr lang="en-US" sz="19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Architecture: masters</a:t>
            </a:r>
            <a:endParaRPr lang="en-US" dirty="0"/>
          </a:p>
        </p:txBody>
      </p:sp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1407160" y="1045299"/>
            <a:ext cx="5943600" cy="35369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 bwMode="auto">
          <a:xfrm>
            <a:off x="457201" y="5069840"/>
            <a:ext cx="8361679" cy="79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Kubernetes runs on Linux and doesn’t care what is underneath it, it could be VM, Cloud </a:t>
            </a:r>
            <a:r>
              <a:rPr lang="en-US" sz="1400" dirty="0" smtClean="0"/>
              <a:t>or an </a:t>
            </a:r>
            <a:r>
              <a:rPr lang="en-US" sz="1400" dirty="0" err="1" smtClean="0"/>
              <a:t>Openstack</a:t>
            </a:r>
            <a:endParaRPr 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Master </a:t>
            </a:r>
            <a:r>
              <a:rPr lang="en-US" sz="1400" dirty="0" smtClean="0"/>
              <a:t>should be free </a:t>
            </a:r>
            <a:r>
              <a:rPr lang="en-US" sz="1400" dirty="0"/>
              <a:t>of user workloads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Its responsibility is looking after the cluster, </a:t>
            </a:r>
            <a:r>
              <a:rPr lang="en-US" sz="1400" dirty="0" smtClean="0"/>
              <a:t>and keeping </a:t>
            </a:r>
            <a:r>
              <a:rPr lang="en-US" sz="1400" dirty="0"/>
              <a:t>things clean and </a:t>
            </a:r>
            <a:r>
              <a:rPr lang="en-US" sz="1400" dirty="0" smtClean="0"/>
              <a:t>simple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8998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82773" y="1116419"/>
            <a:ext cx="8304030" cy="5009747"/>
          </a:xfrm>
        </p:spPr>
        <p:txBody>
          <a:bodyPr/>
          <a:lstStyle/>
          <a:p>
            <a:pPr lvl="2"/>
            <a:endParaRPr lang="en-US" sz="1900" dirty="0"/>
          </a:p>
          <a:p>
            <a:pPr lvl="2"/>
            <a:endParaRPr lang="en-US" sz="1900" dirty="0"/>
          </a:p>
          <a:p>
            <a:pPr lvl="2"/>
            <a:endParaRPr lang="en-US" sz="19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Architecture: masters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 bwMode="auto">
          <a:xfrm>
            <a:off x="325123" y="3812171"/>
            <a:ext cx="8361679" cy="2852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err="1" smtClean="0">
                <a:solidFill>
                  <a:srgbClr val="538C3F"/>
                </a:solidFill>
              </a:rPr>
              <a:t>apiserver</a:t>
            </a:r>
            <a:r>
              <a:rPr lang="en-US" sz="1800" dirty="0" smtClean="0">
                <a:solidFill>
                  <a:srgbClr val="538C3F"/>
                </a:solidFill>
              </a:rPr>
              <a:t> </a:t>
            </a:r>
            <a:r>
              <a:rPr lang="en-US" sz="1800" dirty="0"/>
              <a:t>is the front end to the Master which exposes a RESTful API and consumes </a:t>
            </a:r>
            <a:r>
              <a:rPr lang="en-US" sz="1800" dirty="0" smtClean="0"/>
              <a:t>JSON, we as in the users issue commands to the </a:t>
            </a:r>
            <a:r>
              <a:rPr lang="en-US" sz="1800" dirty="0" err="1" smtClean="0"/>
              <a:t>apiserver</a:t>
            </a: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solidFill>
                  <a:srgbClr val="538C3F"/>
                </a:solidFill>
              </a:rPr>
              <a:t>Cluster Store </a:t>
            </a:r>
            <a:r>
              <a:rPr lang="en-US" sz="1800" dirty="0"/>
              <a:t>is a persistent storage for cluster state and </a:t>
            </a:r>
            <a:r>
              <a:rPr lang="en-US" sz="1800" dirty="0" err="1" smtClean="0"/>
              <a:t>config</a:t>
            </a:r>
            <a:endParaRPr lang="en-US" sz="1800" dirty="0"/>
          </a:p>
          <a:p>
            <a:pPr marL="692547" lvl="1" indent="-285750">
              <a:buFont typeface="Courier New" charset="0"/>
              <a:buChar char="o"/>
            </a:pPr>
            <a:r>
              <a:rPr lang="en-US" dirty="0" smtClean="0"/>
              <a:t>Uses </a:t>
            </a:r>
            <a:r>
              <a:rPr lang="en-US" dirty="0" err="1"/>
              <a:t>etcd</a:t>
            </a:r>
            <a:r>
              <a:rPr lang="en-US" dirty="0"/>
              <a:t> for the source of truth for the cluster– </a:t>
            </a:r>
            <a:r>
              <a:rPr lang="en-US" dirty="0" err="1"/>
              <a:t>etcd</a:t>
            </a:r>
            <a:r>
              <a:rPr lang="en-US" dirty="0"/>
              <a:t> is a open source key-value store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538C3F"/>
                </a:solidFill>
              </a:rPr>
              <a:t>Controller</a:t>
            </a:r>
            <a:r>
              <a:rPr lang="en-US" sz="1800" dirty="0"/>
              <a:t> </a:t>
            </a:r>
            <a:r>
              <a:rPr lang="en-US" sz="1800" dirty="0" smtClean="0"/>
              <a:t>is the manager of all the controllers, also known as the controller </a:t>
            </a:r>
            <a:r>
              <a:rPr lang="en-US" sz="1800" dirty="0"/>
              <a:t>of </a:t>
            </a:r>
            <a:r>
              <a:rPr lang="en-US" sz="1800" dirty="0" smtClean="0"/>
              <a:t>controllers</a:t>
            </a:r>
          </a:p>
          <a:p>
            <a:pPr marL="692547" lvl="1" indent="-285750">
              <a:buFont typeface="Courier New" charset="0"/>
              <a:buChar char="o"/>
            </a:pPr>
            <a:r>
              <a:rPr lang="en-US" dirty="0"/>
              <a:t>A</a:t>
            </a:r>
            <a:r>
              <a:rPr lang="en-US" dirty="0" smtClean="0"/>
              <a:t>n example of a controller is the Replication Controller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solidFill>
                  <a:srgbClr val="538C3F"/>
                </a:solidFill>
              </a:rPr>
              <a:t>S</a:t>
            </a:r>
            <a:r>
              <a:rPr lang="en-US" sz="1800" dirty="0" smtClean="0">
                <a:solidFill>
                  <a:srgbClr val="538C3F"/>
                </a:solidFill>
              </a:rPr>
              <a:t>cheduler</a:t>
            </a:r>
            <a:r>
              <a:rPr lang="en-US" sz="1800" dirty="0" smtClean="0"/>
              <a:t> is responsible for watching the </a:t>
            </a:r>
            <a:r>
              <a:rPr lang="en-US" sz="1800" dirty="0" err="1"/>
              <a:t>apiserver</a:t>
            </a:r>
            <a:r>
              <a:rPr lang="en-US" sz="1800" dirty="0"/>
              <a:t> for new </a:t>
            </a:r>
            <a:r>
              <a:rPr lang="en-US" sz="1800" dirty="0" smtClean="0"/>
              <a:t>pods and assign work to nodes</a:t>
            </a:r>
            <a:endParaRPr lang="en-US" sz="1800" dirty="0"/>
          </a:p>
          <a:p>
            <a:r>
              <a:rPr lang="en-US" sz="1800" dirty="0"/>
              <a:t>			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1" y="1041717"/>
            <a:ext cx="5191759" cy="283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0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82773" y="883921"/>
            <a:ext cx="8304030" cy="5242246"/>
          </a:xfrm>
        </p:spPr>
        <p:txBody>
          <a:bodyPr/>
          <a:lstStyle/>
          <a:p>
            <a:pPr lvl="2"/>
            <a:endParaRPr lang="en-US" sz="1900" dirty="0"/>
          </a:p>
          <a:p>
            <a:pPr lvl="2"/>
            <a:endParaRPr lang="en-US" sz="1900" dirty="0"/>
          </a:p>
          <a:p>
            <a:pPr lvl="2"/>
            <a:endParaRPr lang="en-US" sz="19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Architecture: nodes 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 bwMode="auto">
          <a:xfrm>
            <a:off x="3860800" y="883921"/>
            <a:ext cx="4826002" cy="5068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r>
              <a:rPr lang="en-US" sz="2000" dirty="0" err="1"/>
              <a:t>Kublet</a:t>
            </a:r>
            <a:r>
              <a:rPr lang="en-US" sz="2000" dirty="0"/>
              <a:t> 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It </a:t>
            </a:r>
            <a:r>
              <a:rPr lang="en-US" sz="1400" dirty="0"/>
              <a:t>is the main </a:t>
            </a:r>
            <a:r>
              <a:rPr lang="en-US" sz="1400" dirty="0" err="1"/>
              <a:t>kubernetes</a:t>
            </a:r>
            <a:r>
              <a:rPr lang="en-US" sz="1400" dirty="0"/>
              <a:t> agent on the node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Registers </a:t>
            </a:r>
            <a:r>
              <a:rPr lang="en-US" sz="1400" dirty="0"/>
              <a:t>node on the cluster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Watches </a:t>
            </a:r>
            <a:r>
              <a:rPr lang="en-US" sz="1400" dirty="0" err="1"/>
              <a:t>apiserver</a:t>
            </a:r>
            <a:r>
              <a:rPr lang="en-US" sz="1400" dirty="0"/>
              <a:t> for work </a:t>
            </a:r>
            <a:r>
              <a:rPr lang="en-US" sz="1400" dirty="0" smtClean="0"/>
              <a:t>assignment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Responsible for instantiating </a:t>
            </a:r>
            <a:r>
              <a:rPr lang="en-US" sz="1400" dirty="0"/>
              <a:t>pods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Reports </a:t>
            </a:r>
            <a:r>
              <a:rPr lang="en-US" sz="1400" dirty="0"/>
              <a:t>back to the master, note that </a:t>
            </a:r>
            <a:r>
              <a:rPr lang="en-US" sz="1400" dirty="0" err="1"/>
              <a:t>kublet</a:t>
            </a:r>
            <a:r>
              <a:rPr lang="en-US" sz="1400" dirty="0"/>
              <a:t> is not responsible for a failed pod on the node, instead reports back to the master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Exposes </a:t>
            </a:r>
            <a:r>
              <a:rPr lang="en-US" sz="1400" dirty="0"/>
              <a:t>end point on the port :10255, this end point helps you inspect the node, /spec, /</a:t>
            </a:r>
            <a:r>
              <a:rPr lang="en-US" sz="1400" dirty="0" err="1"/>
              <a:t>healthz</a:t>
            </a:r>
            <a:r>
              <a:rPr lang="en-US" sz="1400" dirty="0"/>
              <a:t>, /</a:t>
            </a:r>
            <a:r>
              <a:rPr lang="en-US" sz="1400" dirty="0" smtClean="0"/>
              <a:t>pods</a:t>
            </a:r>
          </a:p>
          <a:p>
            <a:endParaRPr lang="en-US" sz="1400" dirty="0"/>
          </a:p>
          <a:p>
            <a:r>
              <a:rPr lang="en-US" sz="2000" dirty="0"/>
              <a:t>Container </a:t>
            </a:r>
            <a:r>
              <a:rPr lang="en-US" sz="2000" dirty="0" smtClean="0"/>
              <a:t>Engine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Because </a:t>
            </a:r>
            <a:r>
              <a:rPr lang="en-US" sz="1400" dirty="0"/>
              <a:t>there are containers in the pods, it needs a container runtime for example pulling images, starting and stopping containers </a:t>
            </a:r>
            <a:r>
              <a:rPr lang="en-US" sz="1400" dirty="0" err="1"/>
              <a:t>etc..Usually</a:t>
            </a:r>
            <a:r>
              <a:rPr lang="en-US" sz="1400" dirty="0"/>
              <a:t> </a:t>
            </a:r>
            <a:r>
              <a:rPr lang="en-US" sz="1400" dirty="0" smtClean="0"/>
              <a:t>Docker</a:t>
            </a:r>
          </a:p>
          <a:p>
            <a:endParaRPr lang="en-US" sz="1400" dirty="0"/>
          </a:p>
          <a:p>
            <a:r>
              <a:rPr lang="en-US" sz="2000" dirty="0" err="1"/>
              <a:t>Kube</a:t>
            </a:r>
            <a:r>
              <a:rPr lang="en-US" sz="2000" dirty="0"/>
              <a:t> Proxy 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T</a:t>
            </a:r>
            <a:r>
              <a:rPr lang="en-US" sz="1400" dirty="0" smtClean="0"/>
              <a:t>his </a:t>
            </a:r>
            <a:r>
              <a:rPr lang="en-US" sz="1400" dirty="0"/>
              <a:t>is the network brains of the node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All pods get unique </a:t>
            </a:r>
            <a:r>
              <a:rPr lang="en-US" sz="1400" dirty="0" err="1" smtClean="0"/>
              <a:t>ipaddress</a:t>
            </a:r>
            <a:r>
              <a:rPr lang="en-US" sz="1400" dirty="0" smtClean="0"/>
              <a:t>, </a:t>
            </a:r>
            <a:r>
              <a:rPr lang="en-US" sz="1400" dirty="0"/>
              <a:t>if there are multiple containers in a pod, they all share a single </a:t>
            </a:r>
            <a:r>
              <a:rPr lang="en-US" sz="1400" dirty="0" err="1" smtClean="0"/>
              <a:t>ipaddress</a:t>
            </a:r>
            <a:endParaRPr 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Also does load balancing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82772" y="1696720"/>
            <a:ext cx="3473833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82773" y="1116419"/>
            <a:ext cx="8304030" cy="5009747"/>
          </a:xfrm>
        </p:spPr>
        <p:txBody>
          <a:bodyPr/>
          <a:lstStyle/>
          <a:p>
            <a:pPr lvl="2"/>
            <a:endParaRPr lang="en-US" sz="1900" dirty="0"/>
          </a:p>
          <a:p>
            <a:pPr lvl="2"/>
            <a:endParaRPr lang="en-US" sz="1900" dirty="0"/>
          </a:p>
          <a:p>
            <a:pPr lvl="2"/>
            <a:endParaRPr lang="en-US" sz="19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Architecture: DESIRED AND DECLARATIVE STATE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 bwMode="auto">
          <a:xfrm>
            <a:off x="391161" y="4843322"/>
            <a:ext cx="8361679" cy="125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/>
              <a:t>Kubernetes operates on a declarative model – we give the manifest file describing how we want the cluster </a:t>
            </a:r>
            <a:r>
              <a:rPr lang="en-US" sz="1800" dirty="0" smtClean="0"/>
              <a:t>to be configured</a:t>
            </a: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Whenever the actual state diverges from the desired state, </a:t>
            </a:r>
            <a:r>
              <a:rPr lang="en-US" sz="1800" dirty="0" smtClean="0"/>
              <a:t>k8s </a:t>
            </a:r>
            <a:r>
              <a:rPr lang="en-US" sz="1800" dirty="0"/>
              <a:t>fixes it to bring it back to the desired state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1" y="1015819"/>
            <a:ext cx="5567680" cy="36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4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aughertyTemplate2015">
      <a:dk1>
        <a:sysClr val="windowText" lastClr="000000"/>
      </a:dk1>
      <a:lt1>
        <a:sysClr val="window" lastClr="FFFFFF"/>
      </a:lt1>
      <a:dk2>
        <a:srgbClr val="4C4545"/>
      </a:dk2>
      <a:lt2>
        <a:srgbClr val="D5D8D7"/>
      </a:lt2>
      <a:accent1>
        <a:srgbClr val="6991CB"/>
      </a:accent1>
      <a:accent2>
        <a:srgbClr val="0B2D4B"/>
      </a:accent2>
      <a:accent3>
        <a:srgbClr val="80A63F"/>
      </a:accent3>
      <a:accent4>
        <a:srgbClr val="6F6F6F"/>
      </a:accent4>
      <a:accent5>
        <a:srgbClr val="B6D185"/>
      </a:accent5>
      <a:accent6>
        <a:srgbClr val="376092"/>
      </a:accent6>
      <a:hlink>
        <a:srgbClr val="93430C"/>
      </a:hlink>
      <a:folHlink>
        <a:srgbClr val="C0C0C0"/>
      </a:folHlink>
    </a:clrScheme>
    <a:fontScheme name="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42875" tIns="71438" rIns="142875" bIns="71438">
        <a:spAutoFit/>
      </a:bodyPr>
      <a:lstStyle>
        <a:defPPr algn="ctr" eaLnBrk="1" hangingPunct="1">
          <a:defRPr sz="2800" dirty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ughertyOverview_BETA06.pptx" id="{C98BB3BC-5426-4C9D-9378-8C62B4E00672}" vid="{5A700CDD-35E9-452E-A549-3BC5CD769FF3}"/>
    </a:ext>
  </a:extLst>
</a:theme>
</file>

<file path=ppt/theme/theme2.xml><?xml version="1.0" encoding="utf-8"?>
<a:theme xmlns:a="http://schemas.openxmlformats.org/drawingml/2006/main" name="Daugherty Template">
  <a:themeElements>
    <a:clrScheme name="Custom 2">
      <a:dk1>
        <a:sysClr val="windowText" lastClr="000000"/>
      </a:dk1>
      <a:lt1>
        <a:sysClr val="window" lastClr="FFFFFF"/>
      </a:lt1>
      <a:dk2>
        <a:srgbClr val="4C4545"/>
      </a:dk2>
      <a:lt2>
        <a:srgbClr val="CCD1B9"/>
      </a:lt2>
      <a:accent1>
        <a:srgbClr val="D2CB6C"/>
      </a:accent1>
      <a:accent2>
        <a:srgbClr val="B1A089"/>
      </a:accent2>
      <a:accent3>
        <a:srgbClr val="CCD1B9"/>
      </a:accent3>
      <a:accent4>
        <a:srgbClr val="95A39D"/>
      </a:accent4>
      <a:accent5>
        <a:srgbClr val="A9A57C"/>
      </a:accent5>
      <a:accent6>
        <a:srgbClr val="858D93"/>
      </a:accent6>
      <a:hlink>
        <a:srgbClr val="CC9900"/>
      </a:hlink>
      <a:folHlink>
        <a:srgbClr val="C0C0C0"/>
      </a:folHlink>
    </a:clrScheme>
    <a:fontScheme name="Daugherty Template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alpha val="43000"/>
          </a:schemeClr>
        </a:solidFill>
        <a:ln w="12700">
          <a:solidFill>
            <a:schemeClr val="accent3">
              <a:lumMod val="75000"/>
            </a:schemeClr>
          </a:solidFill>
        </a:ln>
        <a:effectLst>
          <a:outerShdw blurRad="152400" dist="152400" dir="2580000" rotWithShape="0">
            <a:schemeClr val="accent3">
              <a:lumMod val="50000"/>
              <a:alpha val="38000"/>
            </a:schemeClr>
          </a:outerShdw>
        </a:effectLst>
        <a:scene3d>
          <a:camera prst="orthographicFront"/>
          <a:lightRig rig="soft" dir="t"/>
        </a:scene3d>
        <a:sp3d>
          <a:bevelT w="88900" h="88900"/>
          <a:bevelB w="0" h="0"/>
        </a:sp3d>
      </a:spPr>
      <a:bodyPr rtlCol="0" anchor="ctr"/>
      <a:lstStyle>
        <a:defPPr algn="ctr">
          <a:defRPr sz="1400" b="1" dirty="0">
            <a:solidFill>
              <a:srgbClr val="303222"/>
            </a:solidFill>
            <a:latin typeface="Calibri" pitchFamily="34" charset="0"/>
            <a:cs typeface="Calibri" pitchFamily="34" charset="0"/>
          </a:defRPr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 bwMode="auto">
        <a:noFill/>
        <a:ln w="12700">
          <a:solidFill>
            <a:schemeClr val="tx1"/>
          </a:solidFill>
          <a:miter lim="800000"/>
          <a:headEnd type="none" w="sm" len="sm"/>
          <a:tailEnd type="triangle" w="sm" len="sm"/>
        </a:ln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lnSpc>
            <a:spcPts val="1000"/>
          </a:lnSpc>
          <a:defRPr sz="1400" b="1" i="1" dirty="0" smtClean="0">
            <a:solidFill>
              <a:srgbClr val="5D4717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ughertyOverview_BETA06.pptx" id="{C98BB3BC-5426-4C9D-9378-8C62B4E00672}" vid="{3105ADD6-61B3-4244-8F6F-487696781DF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orporateSO" ma:contentTypeID="0x0101001BFC22F8E4561D419F32270F107CEF1A00BE87634AFB69F04A86BF8E66F7116CA6" ma:contentTypeVersion="6" ma:contentTypeDescription="" ma:contentTypeScope="" ma:versionID="b289c8ace52dd207a91805b98db9dba7">
  <xsd:schema xmlns:xsd="http://www.w3.org/2001/XMLSchema" xmlns:xs="http://www.w3.org/2001/XMLSchema" xmlns:p="http://schemas.microsoft.com/office/2006/metadata/properties" xmlns:ns2="7d6d6200-ad71-4931-8337-96be4ca5a7c2" xmlns:ns3="8f462957-96b4-4c33-a5af-9ec5cb3e65b7" targetNamespace="http://schemas.microsoft.com/office/2006/metadata/properties" ma:root="true" ma:fieldsID="0dbf8cd4eee9e38767e4d6a111503e76" ns2:_="" ns3:_="">
    <xsd:import namespace="7d6d6200-ad71-4931-8337-96be4ca5a7c2"/>
    <xsd:import namespace="8f462957-96b4-4c33-a5af-9ec5cb3e65b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00f66508b3a4eb68e1abf703873be43" minOccurs="0"/>
                <xsd:element ref="ns2:TaxCatchAll" minOccurs="0"/>
                <xsd:element ref="ns2:TaxCatchAllLabel" minOccurs="0"/>
                <xsd:element ref="ns3:SODescription" minOccurs="0"/>
                <xsd:element ref="ns2:b92e48de92334669bc88106444bc8a36" minOccurs="0"/>
                <xsd:element ref="ns2:h4f09c292ed341228ca4d0750e702c40" minOccurs="0"/>
                <xsd:element ref="ns2:j96ab29a07694011a84005d92b4e89a2" minOccurs="0"/>
                <xsd:element ref="ns2:g0b775e40e50473695ef5450e20e68bb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6d6200-ad71-4931-8337-96be4ca5a7c2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2" nillable="true" ma:displayName="Taxonomy Catch All Column" ma:hidden="true" ma:list="{0b993bf4-23c1-41fd-9a6a-0c1de8a48379}" ma:internalName="TaxCatchAll" ma:showField="CatchAllData" ma:web="8f462957-96b4-4c33-a5af-9ec5cb3e65b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3" nillable="true" ma:displayName="Taxonomy Catch All Column1" ma:hidden="true" ma:list="{0b993bf4-23c1-41fd-9a6a-0c1de8a48379}" ma:internalName="TaxCatchAllLabel" ma:readOnly="true" ma:showField="CatchAllDataLabel" ma:web="8f462957-96b4-4c33-a5af-9ec5cb3e65b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92e48de92334669bc88106444bc8a36" ma:index="16" nillable="true" ma:taxonomy="true" ma:internalName="b92e48de92334669bc88106444bc8a36" ma:taxonomyFieldName="LOSDept" ma:displayName="LOSDept" ma:default="" ma:fieldId="{b92e48de-9233-4669-bc88-106444bc8a36}" ma:taxonomyMulti="true" ma:sspId="524bf7b0-f428-4078-aa0d-ffa945fb5973" ma:termSetId="974f51d2-0b7b-49b8-a7ef-af984ce7a0c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4f09c292ed341228ca4d0750e702c40" ma:index="18" nillable="true" ma:taxonomy="true" ma:internalName="h4f09c292ed341228ca4d0750e702c40" ma:taxonomyFieldName="DBSType" ma:displayName="DBSType" ma:default="" ma:fieldId="{14f09c29-2ed3-4122-8ca4-d0750e702c40}" ma:taxonomyMulti="true" ma:sspId="524bf7b0-f428-4078-aa0d-ffa945fb5973" ma:termSetId="7f0fe701-2a2f-43ce-8fc3-2ee7242c109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j96ab29a07694011a84005d92b4e89a2" ma:index="20" nillable="true" ma:taxonomy="true" ma:internalName="j96ab29a07694011a84005d92b4e89a2" ma:taxonomyFieldName="BusinessFunction" ma:displayName="BusinessFunction" ma:default="" ma:fieldId="{396ab29a-0769-4011-a840-05d92b4e89a2}" ma:taxonomyMulti="true" ma:sspId="524bf7b0-f428-4078-aa0d-ffa945fb5973" ma:termSetId="5aff4529-8341-44b3-bc21-3fd3e16cbc1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0b775e40e50473695ef5450e20e68bb" ma:index="22" nillable="true" ma:taxonomy="true" ma:internalName="g0b775e40e50473695ef5450e20e68bb" ma:taxonomyFieldName="Industry" ma:displayName="Industry" ma:default="" ma:fieldId="{00b775e4-0e50-4736-95ef-5450e20e68bb}" ma:taxonomyMulti="true" ma:sspId="524bf7b0-f428-4078-aa0d-ffa945fb5973" ma:termSetId="dc1cad03-5a0e-43fd-ae82-224cbbb164f7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462957-96b4-4c33-a5af-9ec5cb3e65b7" elementFormDefault="qualified">
    <xsd:import namespace="http://schemas.microsoft.com/office/2006/documentManagement/types"/>
    <xsd:import namespace="http://schemas.microsoft.com/office/infopath/2007/PartnerControls"/>
    <xsd:element name="m00f66508b3a4eb68e1abf703873be43" ma:index="11" nillable="true" ma:taxonomy="true" ma:internalName="m00f66508b3a4eb68e1abf703873be43" ma:taxonomyFieldName="CorpServiceOffering" ma:displayName="CorpServiceOffering" ma:readOnly="false" ma:default="" ma:fieldId="{600f6650-8b3a-4eb6-8e1a-bf703873be43}" ma:taxonomyMulti="true" ma:sspId="524bf7b0-f428-4078-aa0d-ffa945fb5973" ma:termSetId="e80701e0-7dd0-4bca-bc79-33668822d73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ODescription" ma:index="15" nillable="true" ma:displayName="SODescription" ma:internalName="SODescription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4f09c292ed341228ca4d0750e702c40 xmlns="7d6d6200-ad71-4931-8337-96be4ca5a7c2">
      <Terms xmlns="http://schemas.microsoft.com/office/infopath/2007/PartnerControls">
        <TermInfo xmlns="http://schemas.microsoft.com/office/infopath/2007/PartnerControls">
          <TermName xmlns="http://schemas.microsoft.com/office/infopath/2007/PartnerControls">PowerPoint Template</TermName>
          <TermId xmlns="http://schemas.microsoft.com/office/infopath/2007/PartnerControls">93e0cf66-4fd7-431b-b2e7-07b29f8b2b6b</TermId>
        </TermInfo>
        <TermInfo xmlns="http://schemas.microsoft.com/office/infopath/2007/PartnerControls">
          <TermName xmlns="http://schemas.microsoft.com/office/infopath/2007/PartnerControls">Presentation</TermName>
          <TermId xmlns="http://schemas.microsoft.com/office/infopath/2007/PartnerControls">cc7026d6-e8b1-4117-8ce3-4f66cefbbd1d</TermId>
        </TermInfo>
      </Terms>
    </h4f09c292ed341228ca4d0750e702c40>
    <j96ab29a07694011a84005d92b4e89a2 xmlns="7d6d6200-ad71-4931-8337-96be4ca5a7c2">
      <Terms xmlns="http://schemas.microsoft.com/office/infopath/2007/PartnerControls">
        <TermInfo xmlns="http://schemas.microsoft.com/office/infopath/2007/PartnerControls">
          <TermName xmlns="http://schemas.microsoft.com/office/infopath/2007/PartnerControls">For Marketing Dept</TermName>
          <TermId xmlns="http://schemas.microsoft.com/office/infopath/2007/PartnerControls">83fd6fbc-f78e-4414-bcb3-87960265cafb</TermId>
        </TermInfo>
        <TermInfo xmlns="http://schemas.microsoft.com/office/infopath/2007/PartnerControls">
          <TermName xmlns="http://schemas.microsoft.com/office/infopath/2007/PartnerControls">For Sales Dept</TermName>
          <TermId xmlns="http://schemas.microsoft.com/office/infopath/2007/PartnerControls">f3d01d5a-c4a0-4fb2-9614-c9c821be8cde</TermId>
        </TermInfo>
      </Terms>
    </j96ab29a07694011a84005d92b4e89a2>
    <SODescription xmlns="8f462957-96b4-4c33-a5af-9ec5cb3e65b7">Draft of new overview deck and templates. </SODescription>
    <g0b775e40e50473695ef5450e20e68bb xmlns="7d6d6200-ad71-4931-8337-96be4ca5a7c2">
      <Terms xmlns="http://schemas.microsoft.com/office/infopath/2007/PartnerControls"/>
    </g0b775e40e50473695ef5450e20e68bb>
    <TaxCatchAll xmlns="7d6d6200-ad71-4931-8337-96be4ca5a7c2">
      <Value>164</Value>
      <Value>230</Value>
      <Value>161</Value>
      <Value>141</Value>
      <Value>123</Value>
      <Value>171</Value>
    </TaxCatchAll>
    <b92e48de92334669bc88106444bc8a36 xmlns="7d6d6200-ad71-4931-8337-96be4ca5a7c2">
      <Terms xmlns="http://schemas.microsoft.com/office/infopath/2007/PartnerControls">
        <TermInfo xmlns="http://schemas.microsoft.com/office/infopath/2007/PartnerControls">
          <TermName xmlns="http://schemas.microsoft.com/office/infopath/2007/PartnerControls">Daugherty Marketing</TermName>
          <TermId xmlns="http://schemas.microsoft.com/office/infopath/2007/PartnerControls">4dc6c748-799f-4724-95d7-dfed64b421e3</TermId>
        </TermInfo>
      </Terms>
    </b92e48de92334669bc88106444bc8a36>
    <m00f66508b3a4eb68e1abf703873be43 xmlns="8f462957-96b4-4c33-a5af-9ec5cb3e65b7">
      <Terms xmlns="http://schemas.microsoft.com/office/infopath/2007/PartnerControls">
        <TermInfo xmlns="http://schemas.microsoft.com/office/infopath/2007/PartnerControls">
          <TermName xmlns="http://schemas.microsoft.com/office/infopath/2007/PartnerControls">Daugherty Overview</TermName>
          <TermId xmlns="http://schemas.microsoft.com/office/infopath/2007/PartnerControls">9b4ce72f-dd5a-461c-bd79-9d87a63dc1ab</TermId>
        </TermInfo>
      </Terms>
    </m00f66508b3a4eb68e1abf703873be43>
    <_dlc_DocId xmlns="7d6d6200-ad71-4931-8337-96be4ca5a7c2">CORPSRASDYZA-24-24</_dlc_DocId>
    <_dlc_DocIdUrl xmlns="7d6d6200-ad71-4931-8337-96be4ca5a7c2">
      <Url>https://connect.daugherty.com/sites/corporate/marketing/_layouts/15/DocIdRedir.aspx?ID=CORPSRASDYZA-24-24</Url>
      <Description>CORPSRASDYZA-24-24</Description>
    </_dlc_DocIdUrl>
  </documentManagement>
</p:properties>
</file>

<file path=customXml/itemProps1.xml><?xml version="1.0" encoding="utf-8"?>
<ds:datastoreItem xmlns:ds="http://schemas.openxmlformats.org/officeDocument/2006/customXml" ds:itemID="{063C368C-E49D-40D4-A83D-BEA0C04FEB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6d6200-ad71-4931-8337-96be4ca5a7c2"/>
    <ds:schemaRef ds:uri="8f462957-96b4-4c33-a5af-9ec5cb3e65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F1BBFB-CD20-4C6C-B355-D736490682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C45E0627-0BDA-4CCE-B657-61F70FBE9432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B3D870A-DD45-42AF-8F9E-B7123CFB17BB}">
  <ds:schemaRefs>
    <ds:schemaRef ds:uri="http://schemas.microsoft.com/office/2006/documentManagement/types"/>
    <ds:schemaRef ds:uri="7d6d6200-ad71-4931-8337-96be4ca5a7c2"/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f462957-96b4-4c33-a5af-9ec5cb3e65b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DBS - PowerPointTemplate</Template>
  <TotalTime>58677</TotalTime>
  <Words>693</Words>
  <Application>Microsoft Macintosh PowerPoint</Application>
  <PresentationFormat>On-screen Show (4:3)</PresentationFormat>
  <Paragraphs>110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Courier New</vt:lpstr>
      <vt:lpstr>Segoe UI</vt:lpstr>
      <vt:lpstr>Segoe UI Semibold</vt:lpstr>
      <vt:lpstr>Tahoma</vt:lpstr>
      <vt:lpstr>Arial</vt:lpstr>
      <vt:lpstr>Office Theme</vt:lpstr>
      <vt:lpstr>Daugherty Template</vt:lpstr>
      <vt:lpstr>Kubernetes</vt:lpstr>
      <vt:lpstr>Agenda</vt:lpstr>
      <vt:lpstr>What is kubernetes</vt:lpstr>
      <vt:lpstr>Architecture: the big picture</vt:lpstr>
      <vt:lpstr>Architecture: the big picture</vt:lpstr>
      <vt:lpstr>Architecture: masters</vt:lpstr>
      <vt:lpstr>Architecture: masters</vt:lpstr>
      <vt:lpstr>Architecture: nodes </vt:lpstr>
      <vt:lpstr>Architecture: DESIRED AND DECLARATIVE STATE</vt:lpstr>
      <vt:lpstr>Architecture: PODS</vt:lpstr>
      <vt:lpstr>Architecture: PODS</vt:lpstr>
      <vt:lpstr>Architecture: PODS</vt:lpstr>
      <vt:lpstr>Architecture: SERVICES</vt:lpstr>
      <vt:lpstr>Architecture: SERVICES</vt:lpstr>
      <vt:lpstr>demo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PRASHANTH_VADULAS@homedepot.com</dc:creator>
  <cp:lastModifiedBy>Prashanth Abishua</cp:lastModifiedBy>
  <cp:revision>448</cp:revision>
  <cp:lastPrinted>2015-01-27T15:31:34Z</cp:lastPrinted>
  <dcterms:created xsi:type="dcterms:W3CDTF">2015-01-24T16:36:24Z</dcterms:created>
  <dcterms:modified xsi:type="dcterms:W3CDTF">2017-07-20T15:42:18Z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0x0101001BFC22F8E4561D419F32270F107CEF1A00BE87634AFB69F04A86BF8E66F7116CA6</vt:lpwstr>
  </property>
  <property fmtid="{D5CDD505-2E9C-101B-9397-08002B2CF9AE}" pid="3" name="_dlc_DocIdItemGuid">
    <vt:lpwstr>ce1b0364-bdc9-477c-b871-c35f20723e25</vt:lpwstr>
  </property>
  <property fmtid="{D5CDD505-2E9C-101B-9397-08002B2CF9AE}" pid="4" name="LOSDept">
    <vt:lpwstr>164;#Daugherty Marketing|4dc6c748-799f-4724-95d7-dfed64b421e3</vt:lpwstr>
  </property>
  <property fmtid="{D5CDD505-2E9C-101B-9397-08002B2CF9AE}" pid="5" name="CorpServiceOffering">
    <vt:lpwstr>161;#Daugherty Overview|9b4ce72f-dd5a-461c-bd79-9d87a63dc1ab</vt:lpwstr>
  </property>
  <property fmtid="{D5CDD505-2E9C-101B-9397-08002B2CF9AE}" pid="6" name="BusinessFunction">
    <vt:lpwstr>123;#For Marketing Dept|83fd6fbc-f78e-4414-bcb3-87960265cafb;#171;#For Sales Dept|f3d01d5a-c4a0-4fb2-9614-c9c821be8cde</vt:lpwstr>
  </property>
  <property fmtid="{D5CDD505-2E9C-101B-9397-08002B2CF9AE}" pid="7" name="Industry">
    <vt:lpwstr/>
  </property>
  <property fmtid="{D5CDD505-2E9C-101B-9397-08002B2CF9AE}" pid="8" name="DBSType">
    <vt:lpwstr>230;#PowerPoint Template|93e0cf66-4fd7-431b-b2e7-07b29f8b2b6b;#141;#Presentation|cc7026d6-e8b1-4117-8ce3-4f66cefbbd1d</vt:lpwstr>
  </property>
</Properties>
</file>